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26.xml" ContentType="application/vnd.openxmlformats-officedocument.drawingml.diagramData+xml"/>
  <Override PartName="/ppt/diagrams/quickStyle25.xml" ContentType="application/vnd.openxmlformats-officedocument.drawingml.diagramStyle+xml"/>
  <Override PartName="/ppt/diagrams/data25.xml" ContentType="application/vnd.openxmlformats-officedocument.drawingml.diagramData+xml"/>
  <Override PartName="/ppt/diagrams/quickStyle24.xml" ContentType="application/vnd.openxmlformats-officedocument.drawingml.diagramStyle+xml"/>
  <Override PartName="/ppt/diagrams/data24.xml" ContentType="application/vnd.openxmlformats-officedocument.drawingml.diagramData+xml"/>
  <Override PartName="/ppt/diagrams/quickStyle23.xml" ContentType="application/vnd.openxmlformats-officedocument.drawingml.diagramStyle+xml"/>
  <Override PartName="/ppt/diagrams/data23.xml" ContentType="application/vnd.openxmlformats-officedocument.drawingml.diagramData+xml"/>
  <Override PartName="/ppt/diagrams/drawing22.xml" ContentType="application/vnd.ms-office.drawingml.diagramDrawing+xml"/>
  <Override PartName="/ppt/diagrams/quickStyle22.xml" ContentType="application/vnd.openxmlformats-officedocument.drawingml.diagramStyle+xml"/>
  <Override PartName="/ppt/diagrams/drawing25.xml" ContentType="application/vnd.ms-office.drawingml.diagramDrawing+xml"/>
  <Override PartName="/ppt/diagrams/data22.xml" ContentType="application/vnd.openxmlformats-officedocument.drawingml.diagramData+xml"/>
  <Override PartName="/ppt/diagrams/drawing21.xml" ContentType="application/vnd.ms-office.drawingml.diagramDrawing+xml"/>
  <Override PartName="/ppt/diagrams/drawing24.xml" ContentType="application/vnd.ms-office.drawingml.diagramDrawing+xml"/>
  <Override PartName="/ppt/diagrams/data21.xml" ContentType="application/vnd.openxmlformats-officedocument.drawingml.diagramData+xml"/>
  <Override PartName="/ppt/diagrams/colors20.xml" ContentType="application/vnd.openxmlformats-officedocument.drawingml.diagramColors+xml"/>
  <Override PartName="/ppt/diagrams/layout20.xml" ContentType="application/vnd.openxmlformats-officedocument.drawingml.diagramLayout+xml"/>
  <Override PartName="/ppt/diagrams/drawing1.xml" ContentType="application/vnd.ms-office.drawingml.diagramDrawing+xml"/>
  <Override PartName="/ppt/diagrams/drawing23.xml" ContentType="application/vnd.ms-office.drawingml.diagramDrawing+xml"/>
  <Override PartName="/ppt/diagrams/data20.xml" ContentType="application/vnd.openxmlformats-officedocument.drawingml.diagramData+xml"/>
  <Override PartName="/ppt/diagrams/drawing20.xml" ContentType="application/vnd.ms-office.drawingml.diagramDrawing+xml"/>
  <Override PartName="/ppt/diagrams/quickStyle19.xml" ContentType="application/vnd.openxmlformats-officedocument.drawingml.diagramStyle+xml"/>
  <Override PartName="/ppt/diagrams/quickStyle21.xml" ContentType="application/vnd.openxmlformats-officedocument.drawingml.diagramStyle+xml"/>
  <Override PartName="/ppt/diagrams/layout19.xml" ContentType="application/vnd.openxmlformats-officedocument.drawingml.diagramLayout+xml"/>
  <Override PartName="/ppt/diagrams/quickStyle18.xml" ContentType="application/vnd.openxmlformats-officedocument.drawingml.diagramStyle+xml"/>
  <Override PartName="/ppt/diagrams/quickStyle20.xml" ContentType="application/vnd.openxmlformats-officedocument.drawingml.diagramStyle+xml"/>
  <Override PartName="/ppt/diagrams/layout18.xml" ContentType="application/vnd.openxmlformats-officedocument.drawingml.diagramLayout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layout3.xml" ContentType="application/vnd.openxmlformats-officedocument.drawingml.diagramLayout+xml"/>
  <Override PartName="/ppt/diagrams/colors18.xml" ContentType="application/vnd.openxmlformats-officedocument.drawingml.diagramColors+xml"/>
  <Override PartName="/ppt/diagrams/colors1.xml" ContentType="application/vnd.openxmlformats-officedocument.drawingml.diagramColors+xml"/>
  <Override PartName="/ppt/diagrams/colors31.xml" ContentType="application/vnd.openxmlformats-officedocument.drawingml.diagramColors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colors7.xml" ContentType="application/vnd.openxmlformats-officedocument.drawingml.diagramColors+xml"/>
  <Override PartName="/ppt/diagrams/quickStyle15.xml" ContentType="application/vnd.openxmlformats-officedocument.drawingml.diagramStyle+xml"/>
  <Override PartName="/ppt/diagrams/data7.xml" ContentType="application/vnd.openxmlformats-officedocument.drawingml.diagramData+xml"/>
  <Override PartName="/ppt/diagrams/colors28.xml" ContentType="application/vnd.openxmlformats-officedocument.drawingml.diagramColors+xml"/>
  <Override PartName="/ppt/diagrams/drawing11.xml" ContentType="application/vnd.ms-office.drawingml.diagramDrawing+xml"/>
  <Override PartName="/ppt/diagrams/quickStyle7.xml" ContentType="application/vnd.openxmlformats-officedocument.drawingml.diagramStyle+xml"/>
  <Override PartName="/ppt/diagrams/drawing8.xml" ContentType="application/vnd.ms-office.drawingml.diagramDrawing+xml"/>
  <Override PartName="/ppt/diagrams/layout27.xml" ContentType="application/vnd.openxmlformats-officedocument.drawingml.diagramLayout+xml"/>
  <Override PartName="/ppt/diagrams/colors12.xml" ContentType="application/vnd.openxmlformats-officedocument.drawingml.diagramColors+xml"/>
  <Override PartName="/ppt/diagrams/colors8.xml" ContentType="application/vnd.openxmlformats-officedocument.drawingml.diagramColors+xml"/>
  <Override PartName="/ppt/diagrams/quickStyle16.xml" ContentType="application/vnd.openxmlformats-officedocument.drawingml.diagramStyle+xml"/>
  <Override PartName="/ppt/diagrams/data8.xml" ContentType="application/vnd.openxmlformats-officedocument.drawingml.diagramData+xml"/>
  <Override PartName="/ppt/diagrams/colors29.xml" ContentType="application/vnd.openxmlformats-officedocument.drawingml.diagramColors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quickStyle31.xml" ContentType="application/vnd.openxmlformats-officedocument.drawingml.diagramStyle+xml"/>
  <Override PartName="/ppt/diagrams/layout29.xml" ContentType="application/vnd.openxmlformats-officedocument.drawingml.diagramLayout+xml"/>
  <Override PartName="/ppt/diagrams/drawing9.xml" ContentType="application/vnd.ms-office.drawingml.diagramDrawing+xml"/>
  <Override PartName="/ppt/diagrams/layout28.xml" ContentType="application/vnd.openxmlformats-officedocument.drawingml.diagramLayout+xml"/>
  <Override PartName="/ppt/diagrams/quickStyle30.xml" ContentType="application/vnd.openxmlformats-officedocument.drawingml.diagramStyle+xml"/>
  <Override PartName="/ppt/diagrams/quickStyle8.xml" ContentType="application/vnd.openxmlformats-officedocument.drawingml.diagramStyle+xml"/>
  <Override PartName="/ppt/diagrams/colors9.xml" ContentType="application/vnd.openxmlformats-officedocument.drawingml.diagramColors+xml"/>
  <Override PartName="/ppt/diagrams/drawing13.xml" ContentType="application/vnd.ms-office.drawingml.diagramDrawing+xml"/>
  <Override PartName="/ppt/diagrams/quickStyle29.xml" ContentType="application/vnd.openxmlformats-officedocument.drawingml.diagramStyle+xml"/>
  <Override PartName="/ppt/diagrams/colors30.xml" ContentType="application/vnd.openxmlformats-officedocument.drawingml.diagramColors+xml"/>
  <Override PartName="/ppt/diagrams/data29.xml" ContentType="application/vnd.openxmlformats-officedocument.drawingml.diagramData+xml"/>
  <Override PartName="/ppt/diagrams/quickStyle28.xml" ContentType="application/vnd.openxmlformats-officedocument.drawingml.diagramStyle+xml"/>
  <Override PartName="/ppt/diagrams/data30.xml" ContentType="application/vnd.openxmlformats-officedocument.drawingml.diagramData+xml"/>
  <Override PartName="/ppt/diagrams/data31.xml" ContentType="application/vnd.openxmlformats-officedocument.drawingml.diagramData+xml"/>
  <Override PartName="/ppt/diagrams/layout8.xml" ContentType="application/vnd.openxmlformats-officedocument.drawingml.diagramLayout+xml"/>
  <Override PartName="/ppt/diagrams/drawing29.xml" ContentType="application/vnd.ms-office.drawingml.diagramDrawing+xml"/>
  <Override PartName="/ppt/diagrams/layout7.xml" ContentType="application/vnd.openxmlformats-officedocument.drawingml.diagramLayout+xml"/>
  <Override PartName="/ppt/diagrams/drawing28.xml" ContentType="application/vnd.ms-office.drawingml.diagramDrawing+xml"/>
  <Override PartName="/ppt/diagrams/drawing27.xml" ContentType="application/vnd.ms-office.drawingml.diagramDrawing+xml"/>
  <Override PartName="/ppt/diagrams/drawing26.xml" ContentType="application/vnd.ms-office.drawingml.diagramDrawing+xml"/>
  <Override PartName="/ppt/diagrams/colors21.xml" ContentType="application/vnd.openxmlformats-officedocument.drawingml.diagramColors+xml"/>
  <Override PartName="/ppt/diagrams/data28.xml" ContentType="application/vnd.openxmlformats-officedocument.drawingml.diagramData+xml"/>
  <Override PartName="/ppt/diagrams/quickStyle27.xml" ContentType="application/vnd.openxmlformats-officedocument.drawingml.diagramStyle+xml"/>
  <Override PartName="/ppt/diagrams/drawing30.xml" ContentType="application/vnd.ms-office.drawingml.diagramDrawing+xml"/>
  <Override PartName="/ppt/diagrams/layout12.xml" ContentType="application/vnd.openxmlformats-officedocument.drawingml.diagramLayout+xml"/>
  <Override PartName="/ppt/diagrams/colors3.xml" ContentType="application/vnd.openxmlformats-officedocument.drawingml.diagramColors+xml"/>
  <Override PartName="/ppt/diagrams/data12.xml" ContentType="application/vnd.openxmlformats-officedocument.drawingml.diagramData+xml"/>
  <Override PartName="/ppt/diagrams/data10.xml" ContentType="application/vnd.openxmlformats-officedocument.drawingml.diagramData+xml"/>
  <Override PartName="/ppt/diagrams/layout31.xml" ContentType="application/vnd.openxmlformats-officedocument.drawingml.diagramLayout+xml"/>
  <Override PartName="/ppt/diagrams/drawing15.xml" ContentType="application/vnd.ms-office.drawingml.diagramDrawing+xml"/>
  <Override PartName="/ppt/diagrams/data27.xml" ContentType="application/vnd.openxmlformats-officedocument.drawingml.diagramData+xml"/>
  <Override PartName="/ppt/diagrams/quickStyle26.xml" ContentType="application/vnd.openxmlformats-officedocument.drawingml.diagramStyle+xml"/>
  <Override PartName="/ppt/diagrams/layout11.xml" ContentType="application/vnd.openxmlformats-officedocument.drawingml.diagramLayout+xml"/>
  <Override PartName="/ppt/diagrams/colors2.xml" ContentType="application/vnd.openxmlformats-officedocument.drawingml.diagramColors+xml"/>
  <Override PartName="/ppt/diagrams/data11.xml" ContentType="application/vnd.openxmlformats-officedocument.drawingml.diagramData+xml"/>
  <Override PartName="/ppt/diagrams/layout30.xml" ContentType="application/vnd.openxmlformats-officedocument.drawingml.diagramLayout+xml"/>
  <Override PartName="/ppt/diagrams/drawing14.xml" ContentType="application/vnd.ms-office.drawingml.diagramDrawing+xml"/>
  <Override PartName="/ppt/diagrams/layout10.xml" ContentType="application/vnd.openxmlformats-officedocument.drawingml.diagramLayout+xml"/>
  <Override PartName="/ppt/diagrams/colors4.xml" ContentType="application/vnd.openxmlformats-officedocument.drawingml.diagramColors+xml"/>
  <Override PartName="/ppt/diagrams/quickStyle1.xml" ContentType="application/vnd.openxmlformats-officedocument.drawingml.diagramStyle+xml"/>
  <Override PartName="/ppt/diagrams/quickStyle17.xml" ContentType="application/vnd.openxmlformats-officedocument.drawingml.diagramStyle+xml"/>
  <Override PartName="/ppt/diagrams/data9.xml" ContentType="application/vnd.openxmlformats-officedocument.drawingml.diagramData+xml"/>
  <Override PartName="/ppt/diagrams/layout1.xml" ContentType="application/vnd.openxmlformats-officedocument.drawingml.diagramLayout+xml"/>
  <Override PartName="/ppt/diagrams/colors16.xml" ContentType="application/vnd.openxmlformats-officedocument.drawingml.diagramColors+xml"/>
  <Override PartName="/ppt/diagrams/layout2.xml" ContentType="application/vnd.openxmlformats-officedocument.drawingml.diagramLayout+xml"/>
  <Override PartName="/ppt/diagrams/colors17.xml" ContentType="application/vnd.openxmlformats-officedocument.drawingml.diagramColors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drawing2.xml" ContentType="application/vnd.ms-office.drawingml.diagramDrawing+xml"/>
  <Override PartName="/ppt/diagrams/data1.xml" ContentType="application/vnd.openxmlformats-officedocument.drawingml.diagramData+xml"/>
  <Override PartName="/ppt/diagrams/colors22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4.xml" ContentType="application/vnd.openxmlformats-officedocument.drawingml.diagramLayout+xml"/>
  <Override PartName="/ppt/diagrams/colors19.xml" ContentType="application/vnd.openxmlformats-officedocument.drawingml.diagramColors+xml"/>
  <Override PartName="/ppt/diagrams/layout22.xml" ContentType="application/vnd.openxmlformats-officedocument.drawingml.diagramLayout+xml"/>
  <Override PartName="/ppt/diagrams/drawing3.xml" ContentType="application/vnd.ms-office.drawingml.diagramDrawing+xml"/>
  <Override PartName="/ppt/diagrams/quickStyle10.xml" ContentType="application/vnd.openxmlformats-officedocument.drawingml.diagramStyle+xml"/>
  <Override PartName="/ppt/diagrams/colors23.xml" ContentType="application/vnd.openxmlformats-officedocument.drawingml.diagramColors+xml"/>
  <Override PartName="/ppt/diagrams/data2.xml" ContentType="application/vnd.openxmlformats-officedocument.drawingml.diagramData+xml"/>
  <Override PartName="/ppt/diagrams/colors10.xml" ContentType="application/vnd.openxmlformats-officedocument.drawingml.diagramColors+xml"/>
  <Override PartName="/ppt/diagrams/quickStyle5.xml" ContentType="application/vnd.openxmlformats-officedocument.drawingml.diagramStyle+xml"/>
  <Override PartName="/ppt/diagrams/layout25.xml" ContentType="application/vnd.openxmlformats-officedocument.drawingml.diagramLayout+xml"/>
  <Override PartName="/ppt/diagrams/drawing6.xml" ContentType="application/vnd.ms-office.drawingml.diagramDrawing+xml"/>
  <Override PartName="/ppt/diagrams/layout5.xml" ContentType="application/vnd.openxmlformats-officedocument.drawingml.diagramLayout+xml"/>
  <Override PartName="/ppt/diagrams/layout23.xml" ContentType="application/vnd.openxmlformats-officedocument.drawingml.diagramLayout+xml"/>
  <Override PartName="/ppt/diagrams/drawing4.xml" ContentType="application/vnd.ms-office.drawingml.diagramDrawing+xml"/>
  <Override PartName="/ppt/diagrams/quickStyle11.xml" ContentType="application/vnd.openxmlformats-officedocument.drawingml.diagramStyle+xml"/>
  <Override PartName="/ppt/diagrams/colors24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26.xml" ContentType="application/vnd.openxmlformats-officedocument.drawingml.diagramColors+xml"/>
  <Override PartName="/ppt/diagrams/quickStyle13.xml" ContentType="application/vnd.openxmlformats-officedocument.drawingml.diagramStyle+xml"/>
  <Override PartName="/ppt/diagrams/data5.xml" ContentType="application/vnd.openxmlformats-officedocument.drawingml.diagramData+xml"/>
  <Override PartName="/ppt/diagrams/colors11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26.xml" ContentType="application/vnd.openxmlformats-officedocument.drawingml.diagramLayout+xml"/>
  <Override PartName="/ppt/diagrams/drawing7.xml" ContentType="application/vnd.ms-office.drawingml.diagramDrawing+xml"/>
  <Override PartName="/ppt/diagrams/layout6.xml" ContentType="application/vnd.openxmlformats-officedocument.drawingml.diagramLayout+xml"/>
  <Override PartName="/ppt/diagrams/drawing10.xml" ContentType="application/vnd.ms-office.drawingml.diagramDrawing+xml"/>
  <Override PartName="/ppt/diagrams/layout24.xml" ContentType="application/vnd.openxmlformats-officedocument.drawingml.diagramLayout+xml"/>
  <Override PartName="/ppt/diagrams/drawing5.xml" ContentType="application/vnd.ms-office.drawingml.diagramDrawing+xml"/>
  <Override PartName="/ppt/diagrams/quickStyle12.xml" ContentType="application/vnd.openxmlformats-officedocument.drawingml.diagramStyle+xml"/>
  <Override PartName="/ppt/diagrams/colors25.xml" ContentType="application/vnd.openxmlformats-officedocument.drawingml.diagramColors+xml"/>
  <Override PartName="/ppt/diagrams/data4.xml" ContentType="application/vnd.openxmlformats-officedocument.drawingml.diagramData+xml"/>
  <Override PartName="/ppt/diagrams/colors6.xml" ContentType="application/vnd.openxmlformats-officedocument.drawingml.diagramColors+xml"/>
  <Override PartName="/ppt/diagrams/colors27.xml" ContentType="application/vnd.openxmlformats-officedocument.drawingml.diagramColors+xml"/>
  <Override PartName="/ppt/diagrams/quickStyle14.xml" ContentType="application/vnd.openxmlformats-officedocument.drawingml.diagramStyle+xml"/>
  <Override PartName="/ppt/diagrams/data6.xml" ContentType="application/vnd.openxmlformats-officedocument.drawingml.diagramData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drawing16.xml" ContentType="application/vnd.ms-office.drawingml.diagramDrawing+xml"/>
  <Override PartName="/ppt/diagrams/drawing31.xml" ContentType="application/vnd.ms-office.drawingml.diagramDrawing+xml"/>
  <Override PartName="/ppt/diagrams/layout13.xml" ContentType="application/vnd.openxmlformats-officedocument.drawingml.diagramLayout+xml"/>
  <Override PartName="/ppt/diagrams/colors13.xml" ContentType="application/vnd.openxmlformats-officedocument.drawingml.diagramColors+xml"/>
  <Override PartName="/ppt/diagrams/data14.xml" ContentType="application/vnd.openxmlformats-officedocument.drawingml.diagramData+xml"/>
  <Override PartName="/ppt/diagrams/drawing17.xml" ContentType="application/vnd.ms-office.drawingml.diagramDrawing+xml"/>
  <Override PartName="/ppt/diagrams/layout14.xml" ContentType="application/vnd.openxmlformats-officedocument.drawingml.diagramLayout+xml"/>
  <Override PartName="/ppt/diagrams/colors14.xml" ContentType="application/vnd.openxmlformats-officedocument.drawingml.diagramColors+xml"/>
  <Override PartName="/ppt/diagrams/data15.xml" ContentType="application/vnd.openxmlformats-officedocument.drawingml.diagramData+xml"/>
  <Override PartName="/ppt/diagrams/drawing18.xml" ContentType="application/vnd.ms-office.drawingml.diagramDrawing+xml"/>
  <Override PartName="/ppt/diagrams/layout15.xml" ContentType="application/vnd.openxmlformats-officedocument.drawingml.diagramLayout+xml"/>
  <Override PartName="/ppt/diagrams/colors15.xml" ContentType="application/vnd.openxmlformats-officedocument.drawingml.diagramColors+xml"/>
  <Override PartName="/ppt/diagrams/data16.xml" ContentType="application/vnd.openxmlformats-officedocument.drawingml.diagramData+xml"/>
  <Override PartName="/ppt/diagrams/drawing19.xml" ContentType="application/vnd.ms-office.drawingml.diagramDrawing+xml"/>
  <Override PartName="/ppt/diagrams/layout16.xml" ContentType="application/vnd.openxmlformats-officedocument.drawingml.diagramLayout+xml"/>
  <Override PartName="/ppt/diagrams/data17.xml" ContentType="application/vnd.openxmlformats-officedocument.drawingml.diagramData+xml"/>
  <Override PartName="/ppt/notesSlides/_rels/notesSlide48.xml.rels" ContentType="application/vnd.openxmlformats-package.relationships+xml"/>
  <Override PartName="/ppt/notesSlides/notesSlide48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9.jpeg" ContentType="image/jpeg"/>
  <Override PartName="/ppt/media/image8.tif" ContentType="image/tiff"/>
  <Override PartName="/ppt/media/image58.png" ContentType="image/png"/>
  <Override PartName="/ppt/media/image57.png" ContentType="image/png"/>
  <Override PartName="/ppt/media/image56.png" ContentType="image/png"/>
  <Override PartName="/ppt/media/image55.jpeg" ContentType="image/jpeg"/>
  <Override PartName="/ppt/media/image53.png" ContentType="image/png"/>
  <Override PartName="/ppt/media/image51.png" ContentType="image/png"/>
  <Override PartName="/ppt/media/image50.png" ContentType="image/png"/>
  <Override PartName="/ppt/media/image48.jpeg" ContentType="image/jpeg"/>
  <Override PartName="/ppt/media/image78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wmf" ContentType="image/x-wmf"/>
  <Override PartName="/ppt/media/image9.png" ContentType="image/png"/>
  <Override PartName="/ppt/media/image41.png" ContentType="image/png"/>
  <Override PartName="/ppt/media/image38.png" ContentType="image/png"/>
  <Override PartName="/ppt/media/image36.png" ContentType="image/png"/>
  <Override PartName="/ppt/media/image35.png" ContentType="image/png"/>
  <Override PartName="/ppt/media/image33.jpeg" ContentType="image/jpeg"/>
  <Override PartName="/ppt/media/image30.png" ContentType="image/png"/>
  <Override PartName="/ppt/media/image13.png" ContentType="image/png"/>
  <Override PartName="/ppt/media/image1.png" ContentType="image/png"/>
  <Override PartName="/ppt/media/image11.png" ContentType="image/png"/>
  <Override PartName="/ppt/media/image19.jpeg" ContentType="image/jpeg"/>
  <Override PartName="/ppt/media/image47.png" ContentType="image/png"/>
  <Override PartName="/ppt/media/image10.png" ContentType="image/png"/>
  <Override PartName="/ppt/media/image107.png" ContentType="image/png"/>
  <Override PartName="/ppt/media/image52.png" ContentType="image/png"/>
  <Override PartName="/ppt/media/image27.jpeg" ContentType="image/jpeg"/>
  <Override PartName="/ppt/media/image86.jpeg" ContentType="image/jpeg"/>
  <Override PartName="/ppt/media/image37.png" ContentType="image/png"/>
  <Override PartName="/ppt/media/image7.png" ContentType="image/png"/>
  <Override PartName="/ppt/media/image79.jpeg" ContentType="image/jpeg"/>
  <Override PartName="/ppt/media/image40.png" ContentType="image/png"/>
  <Override PartName="/ppt/media/image6.tif" ContentType="image/tiff"/>
  <Override PartName="/ppt/media/image4.png" ContentType="image/png"/>
  <Override PartName="/ppt/media/image15.jpeg" ContentType="image/jpeg"/>
  <Override PartName="/ppt/media/image42.wmf" ContentType="image/x-wmf"/>
  <Override PartName="/ppt/media/image23.jpeg" ContentType="image/jpeg"/>
  <Override PartName="/ppt/media/image82.jpeg" ContentType="image/jpeg"/>
  <Override PartName="/ppt/media/image39.png" ContentType="image/png"/>
  <Override PartName="/ppt/media/image22.jpeg" ContentType="image/jpeg"/>
  <Override PartName="/ppt/media/image75.png" ContentType="image/png"/>
  <Override PartName="/ppt/media/image81.jpeg" ContentType="image/jpeg"/>
  <Override PartName="/ppt/media/image66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91.jpeg" ContentType="image/jpeg"/>
  <Override PartName="/ppt/media/image67.png" ContentType="image/png"/>
  <Override PartName="/ppt/media/image69.png" ContentType="image/png"/>
  <Override PartName="/ppt/media/image2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6.png" ContentType="image/png"/>
  <Override PartName="/ppt/media/image77.png" ContentType="image/png"/>
  <Override PartName="/ppt/media/image74.png" ContentType="image/png"/>
  <Override PartName="/ppt/media/image61.jpeg" ContentType="image/jpeg"/>
  <Override PartName="/ppt/media/image73.png" ContentType="image/png"/>
  <Override PartName="/ppt/media/image87.jpeg" ContentType="image/jpeg"/>
  <Override PartName="/ppt/media/image105.png" ContentType="image/png"/>
  <Override PartName="/ppt/media/image98.png" ContentType="image/png"/>
  <Override PartName="/ppt/media/image20.jpeg" ContentType="image/jpeg"/>
  <Override PartName="/ppt/media/image104.png" ContentType="image/png"/>
  <Override PartName="/ppt/media/image97.png" ContentType="image/png"/>
  <Override PartName="/ppt/media/image60.png" ContentType="image/png"/>
  <Override PartName="/ppt/media/image103.png" ContentType="image/png"/>
  <Override PartName="/ppt/media/image96.png" ContentType="image/png"/>
  <Override PartName="/ppt/media/image89.png" ContentType="image/png"/>
  <Override PartName="/ppt/media/image102.png" ContentType="image/png"/>
  <Override PartName="/ppt/media/image90.png" ContentType="image/png"/>
  <Override PartName="/ppt/media/image88.png" ContentType="image/png"/>
  <Override PartName="/ppt/media/image64.png" ContentType="image/png"/>
  <Override PartName="/ppt/media/image99.png" ContentType="image/png"/>
  <Override PartName="/ppt/media/image62.png" ContentType="image/png"/>
  <Override PartName="/ppt/media/image16.jpeg" ContentType="image/jpeg"/>
  <Override PartName="/ppt/media/image106.png" ContentType="image/png"/>
  <Override PartName="/ppt/media/image63.png" ContentType="image/png"/>
  <Override PartName="/ppt/media/image94.png" ContentType="image/png"/>
  <Override PartName="/ppt/media/image18.jpeg" ContentType="image/jpeg"/>
  <Override PartName="/ppt/media/image92.png" ContentType="image/png"/>
  <Override PartName="/ppt/media/image28.png" ContentType="image/png"/>
  <Override PartName="/ppt/media/image93.png" ContentType="image/png"/>
  <Override PartName="/ppt/media/image85.jpeg" ContentType="image/jpeg"/>
  <Override PartName="/ppt/media/image101.png" ContentType="image/png"/>
  <Override PartName="/ppt/media/image26.jpeg" ContentType="image/jpeg"/>
  <Override PartName="/ppt/media/image95.png" ContentType="image/png"/>
  <Override PartName="/ppt/media/image83.jpeg" ContentType="image/jpeg"/>
  <Override PartName="/ppt/media/image24.jpeg" ContentType="image/jpeg"/>
  <Override PartName="/ppt/media/image21.jpeg" ContentType="image/jpeg"/>
  <Override PartName="/ppt/media/image65.png" ContentType="image/png"/>
  <Override PartName="/ppt/media/image14.jpeg" ContentType="image/jpeg"/>
  <Override PartName="/ppt/media/image54.png" ContentType="image/png"/>
  <Override PartName="/ppt/media/image25.jpeg" ContentType="image/jpeg"/>
  <Override PartName="/ppt/media/image84.jpeg" ContentType="image/jpeg"/>
  <Override PartName="/ppt/media/image17.jpeg" ContentType="image/jpeg"/>
  <Override PartName="/ppt/media/image29.jpeg" ContentType="image/jpeg"/>
  <Override PartName="/ppt/media/image12.jpeg" ContentType="image/jpeg"/>
  <Override PartName="/ppt/media/image34.png" ContentType="image/png"/>
  <Override PartName="/ppt/media/image100.png" ContentType="image/png"/>
  <Override PartName="/ppt/media/image49.png" ContentType="image/png"/>
  <Override PartName="/ppt/media/image5.tif" ContentType="image/tiff"/>
  <Override PartName="/ppt/media/image3.png" ContentType="image/png"/>
  <Override PartName="/ppt/media/image8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8BDEE196-869B-494C-A170-98FAE651C5D0}">
      <dgm:prSet/>
      <dgm:spPr/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/>
            <a:t>Configure the model</a:t>
          </a:r>
          <a:endParaRPr lang="en-DE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1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/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70CDD9D-3B1F-E147-B528-601399748742}">
      <dgm:prSet/>
      <dgm:spPr/>
      <dgm:t>
        <a:bodyPr/>
        <a:lstStyle/>
        <a:p>
          <a:r>
            <a:rPr lang="en-GB" dirty="0"/>
            <a:t>Train model</a:t>
          </a:r>
          <a:endParaRPr lang="en-DE" dirty="0"/>
        </a:p>
      </dgm:t>
    </dgm:pt>
    <dgm:pt modelId="{A9132C75-0406-F24A-AE1A-86133F8DA032}" type="parTrans" cxnId="{EA1F9662-4890-9447-B7D3-64EDD7D03907}">
      <dgm:prSet/>
      <dgm:spPr/>
      <dgm:t>
        <a:bodyPr/>
        <a:lstStyle/>
        <a:p>
          <a:endParaRPr lang="en-GB"/>
        </a:p>
      </dgm:t>
    </dgm:pt>
    <dgm:pt modelId="{55C2B3BA-378D-2E4C-95F1-AC2A5EDE935C}" type="sibTrans" cxnId="{EA1F9662-4890-9447-B7D3-64EDD7D03907}">
      <dgm:prSet/>
      <dgm:spPr/>
      <dgm:t>
        <a:bodyPr/>
        <a:lstStyle/>
        <a:p>
          <a:endParaRPr lang="en-GB"/>
        </a:p>
      </dgm:t>
    </dgm:pt>
    <dgm:pt modelId="{CF9C2859-61DE-BD45-9262-B730590BC08A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13A6EF96-B052-0648-B6FA-C1606AEDA465}" type="parTrans" cxnId="{C9E03928-8440-8C47-A0A4-B5FC3AFCDA79}">
      <dgm:prSet/>
      <dgm:spPr/>
      <dgm:t>
        <a:bodyPr/>
        <a:lstStyle/>
        <a:p>
          <a:endParaRPr lang="en-GB"/>
        </a:p>
      </dgm:t>
    </dgm:pt>
    <dgm:pt modelId="{FEAE9C0C-C225-244F-A496-AE2B7F5CE3E6}" type="sibTrans" cxnId="{C9E03928-8440-8C47-A0A4-B5FC3AFCDA79}">
      <dgm:prSet/>
      <dgm:spPr/>
      <dgm:t>
        <a:bodyPr/>
        <a:lstStyle/>
        <a:p>
          <a:endParaRPr lang="en-GB"/>
        </a:p>
      </dgm:t>
    </dgm:pt>
    <dgm:pt modelId="{243F0344-0806-C64A-A3EC-C911618AD9BF}">
      <dgm:prSet/>
      <dgm:spPr/>
      <dgm:t>
        <a:bodyPr/>
        <a:lstStyle/>
        <a:p>
          <a:r>
            <a:rPr lang="en-GB"/>
            <a:t>Export the model</a:t>
          </a:r>
          <a:endParaRPr lang="en-DE"/>
        </a:p>
      </dgm:t>
    </dgm:pt>
    <dgm:pt modelId="{0928B75F-6C2B-C348-9C27-5C6BAA157772}" type="parTrans" cxnId="{D8164D6D-D1C2-2741-A951-A34CFB1FB58E}">
      <dgm:prSet/>
      <dgm:spPr/>
      <dgm:t>
        <a:bodyPr/>
        <a:lstStyle/>
        <a:p>
          <a:endParaRPr lang="en-GB"/>
        </a:p>
      </dgm:t>
    </dgm:pt>
    <dgm:pt modelId="{42E7178C-90A1-1B44-9790-335B61FF848C}" type="sibTrans" cxnId="{D8164D6D-D1C2-2741-A951-A34CFB1FB58E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2E8D7629-CEFC-8549-8133-5A0D3B5AFDED}" type="pres">
      <dgm:prSet presAssocID="{270CDD9D-3B1F-E147-B528-60139974874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C53B1C-5E03-BF43-B219-6993A17B575F}" type="pres">
      <dgm:prSet presAssocID="{55C2B3BA-378D-2E4C-95F1-AC2A5EDE935C}" presName="parTxOnlySpace" presStyleCnt="0"/>
      <dgm:spPr/>
    </dgm:pt>
    <dgm:pt modelId="{4E6B4E18-9EE3-C048-B3E9-F44CCE93DF6F}" type="pres">
      <dgm:prSet presAssocID="{CF9C2859-61DE-BD45-9262-B730590BC08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0EA8875-C23F-524D-BCA5-1291D413E34A}" type="pres">
      <dgm:prSet presAssocID="{FEAE9C0C-C225-244F-A496-AE2B7F5CE3E6}" presName="parTxOnlySpace" presStyleCnt="0"/>
      <dgm:spPr/>
    </dgm:pt>
    <dgm:pt modelId="{79222498-0D0B-8E40-8C03-B1DDD7CDE97C}" type="pres">
      <dgm:prSet presAssocID="{243F0344-0806-C64A-A3EC-C911618AD9B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C9E03928-8440-8C47-A0A4-B5FC3AFCDA79}" srcId="{2A540DFA-ED6D-204E-B5AF-42FDAA768626}" destId="{CF9C2859-61DE-BD45-9262-B730590BC08A}" srcOrd="1" destOrd="0" parTransId="{13A6EF96-B052-0648-B6FA-C1606AEDA465}" sibTransId="{FEAE9C0C-C225-244F-A496-AE2B7F5CE3E6}"/>
    <dgm:cxn modelId="{0A837B3D-1C72-9648-9C9E-EC29085D94C0}" type="presOf" srcId="{CF9C2859-61DE-BD45-9262-B730590BC08A}" destId="{4E6B4E18-9EE3-C048-B3E9-F44CCE93DF6F}" srcOrd="0" destOrd="0" presId="urn:microsoft.com/office/officeart/2005/8/layout/chevron1"/>
    <dgm:cxn modelId="{EA1F9662-4890-9447-B7D3-64EDD7D03907}" srcId="{2A540DFA-ED6D-204E-B5AF-42FDAA768626}" destId="{270CDD9D-3B1F-E147-B528-601399748742}" srcOrd="0" destOrd="0" parTransId="{A9132C75-0406-F24A-AE1A-86133F8DA032}" sibTransId="{55C2B3BA-378D-2E4C-95F1-AC2A5EDE935C}"/>
    <dgm:cxn modelId="{D8164D6D-D1C2-2741-A951-A34CFB1FB58E}" srcId="{2A540DFA-ED6D-204E-B5AF-42FDAA768626}" destId="{243F0344-0806-C64A-A3EC-C911618AD9BF}" srcOrd="2" destOrd="0" parTransId="{0928B75F-6C2B-C348-9C27-5C6BAA157772}" sibTransId="{42E7178C-90A1-1B44-9790-335B61FF848C}"/>
    <dgm:cxn modelId="{764BF9B9-E483-6C49-8C24-774A30CBD33B}" type="presOf" srcId="{243F0344-0806-C64A-A3EC-C911618AD9BF}" destId="{79222498-0D0B-8E40-8C03-B1DDD7CDE97C}" srcOrd="0" destOrd="0" presId="urn:microsoft.com/office/officeart/2005/8/layout/chevron1"/>
    <dgm:cxn modelId="{9F7F97D0-1291-5E46-84B4-68B299F312CB}" type="presOf" srcId="{270CDD9D-3B1F-E147-B528-601399748742}" destId="{2E8D7629-CEFC-8549-8133-5A0D3B5AFDED}" srcOrd="0" destOrd="0" presId="urn:microsoft.com/office/officeart/2005/8/layout/chevron1"/>
    <dgm:cxn modelId="{FBB7D21A-A3D4-F740-9115-9DFB48952778}" type="presParOf" srcId="{48040577-484C-8F46-A122-89E3900F07B1}" destId="{2E8D7629-CEFC-8549-8133-5A0D3B5AFDED}" srcOrd="0" destOrd="0" presId="urn:microsoft.com/office/officeart/2005/8/layout/chevron1"/>
    <dgm:cxn modelId="{C96D3A31-6E8D-7E46-AD09-AF322FD9E42E}" type="presParOf" srcId="{48040577-484C-8F46-A122-89E3900F07B1}" destId="{79C53B1C-5E03-BF43-B219-6993A17B575F}" srcOrd="1" destOrd="0" presId="urn:microsoft.com/office/officeart/2005/8/layout/chevron1"/>
    <dgm:cxn modelId="{500B7444-EC54-5847-B3DC-0CEA9EDCD24C}" type="presParOf" srcId="{48040577-484C-8F46-A122-89E3900F07B1}" destId="{4E6B4E18-9EE3-C048-B3E9-F44CCE93DF6F}" srcOrd="2" destOrd="0" presId="urn:microsoft.com/office/officeart/2005/8/layout/chevron1"/>
    <dgm:cxn modelId="{8FD70A6F-68E1-224F-981D-D469851F316B}" type="presParOf" srcId="{48040577-484C-8F46-A122-89E3900F07B1}" destId="{40EA8875-C23F-524D-BCA5-1291D413E34A}" srcOrd="3" destOrd="0" presId="urn:microsoft.com/office/officeart/2005/8/layout/chevron1"/>
    <dgm:cxn modelId="{AFCD0D90-2367-5F44-AAD1-7E881103ACEA}" type="presParOf" srcId="{48040577-484C-8F46-A122-89E3900F07B1}" destId="{79222498-0D0B-8E40-8C03-B1DDD7CDE97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026541B-CB4E-714E-B141-133C740DED6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B876B8-F1E0-6D46-B47A-2DBCEFE205B9}">
      <dgm:prSet/>
      <dgm:spPr/>
      <dgm:t>
        <a:bodyPr/>
        <a:lstStyle/>
        <a:p>
          <a:r>
            <a:rPr lang="en-US" dirty="0"/>
            <a:t>Load model from Zoo</a:t>
          </a:r>
          <a:endParaRPr lang="en-DE" dirty="0"/>
        </a:p>
      </dgm:t>
    </dgm:pt>
    <dgm:pt modelId="{65FCCB8A-E890-5642-937F-8DBC820289CE}" type="parTrans" cxnId="{386FCAF9-D421-664F-9AE6-8F0E73B47313}">
      <dgm:prSet/>
      <dgm:spPr/>
      <dgm:t>
        <a:bodyPr/>
        <a:lstStyle/>
        <a:p>
          <a:endParaRPr lang="en-GB"/>
        </a:p>
      </dgm:t>
    </dgm:pt>
    <dgm:pt modelId="{4B53F069-0414-914E-98FB-4248EAE5CB9A}" type="sibTrans" cxnId="{386FCAF9-D421-664F-9AE6-8F0E73B47313}">
      <dgm:prSet/>
      <dgm:spPr/>
      <dgm:t>
        <a:bodyPr/>
        <a:lstStyle/>
        <a:p>
          <a:endParaRPr lang="en-GB"/>
        </a:p>
      </dgm:t>
    </dgm:pt>
    <dgm:pt modelId="{B51FDF10-60BA-5549-8536-EC60BC667408}">
      <dgm:prSet/>
      <dgm:spPr/>
      <dgm:t>
        <a:bodyPr/>
        <a:lstStyle/>
        <a:p>
          <a:r>
            <a:rPr lang="en-US" dirty="0"/>
            <a:t>Load image</a:t>
          </a:r>
          <a:endParaRPr lang="en-DE" dirty="0"/>
        </a:p>
      </dgm:t>
    </dgm:pt>
    <dgm:pt modelId="{FEDE1B10-2C38-314A-8A4A-E5AE13AA99F2}" type="parTrans" cxnId="{98C29503-0D2F-6E4D-A31B-52EA73005979}">
      <dgm:prSet/>
      <dgm:spPr/>
      <dgm:t>
        <a:bodyPr/>
        <a:lstStyle/>
        <a:p>
          <a:endParaRPr lang="en-GB"/>
        </a:p>
      </dgm:t>
    </dgm:pt>
    <dgm:pt modelId="{8DFF94E4-F453-8D43-90E2-230A728106CA}" type="sibTrans" cxnId="{98C29503-0D2F-6E4D-A31B-52EA73005979}">
      <dgm:prSet/>
      <dgm:spPr/>
      <dgm:t>
        <a:bodyPr/>
        <a:lstStyle/>
        <a:p>
          <a:endParaRPr lang="en-GB"/>
        </a:p>
      </dgm:t>
    </dgm:pt>
    <dgm:pt modelId="{CE8B7F25-0135-CD4B-A00D-61C516C67B20}">
      <dgm:prSet/>
      <dgm:spPr/>
      <dgm:t>
        <a:bodyPr/>
        <a:lstStyle/>
        <a:p>
          <a:r>
            <a:rPr lang="en-US"/>
            <a:t>Preprocess image</a:t>
          </a:r>
          <a:endParaRPr lang="en-DE"/>
        </a:p>
      </dgm:t>
    </dgm:pt>
    <dgm:pt modelId="{BB990D89-2D04-1248-A760-2E70D63AD441}" type="parTrans" cxnId="{6B7D84FB-2482-7848-8DC3-5352D31BE26F}">
      <dgm:prSet/>
      <dgm:spPr/>
      <dgm:t>
        <a:bodyPr/>
        <a:lstStyle/>
        <a:p>
          <a:endParaRPr lang="en-GB"/>
        </a:p>
      </dgm:t>
    </dgm:pt>
    <dgm:pt modelId="{2283BA1C-B979-F64A-8154-6FD94124CA12}" type="sibTrans" cxnId="{6B7D84FB-2482-7848-8DC3-5352D31BE26F}">
      <dgm:prSet/>
      <dgm:spPr/>
      <dgm:t>
        <a:bodyPr/>
        <a:lstStyle/>
        <a:p>
          <a:endParaRPr lang="en-GB"/>
        </a:p>
      </dgm:t>
    </dgm:pt>
    <dgm:pt modelId="{388780F8-44F2-614D-8F1F-7B9EC29743CA}">
      <dgm:prSet/>
      <dgm:spPr/>
      <dgm:t>
        <a:bodyPr/>
        <a:lstStyle/>
        <a:p>
          <a:r>
            <a:rPr lang="en-US" dirty="0"/>
            <a:t>Feed the model</a:t>
          </a:r>
          <a:endParaRPr lang="en-DE" dirty="0"/>
        </a:p>
      </dgm:t>
    </dgm:pt>
    <dgm:pt modelId="{5F32CA8B-F4F5-9040-AA53-A8B1DA7EF5AD}" type="parTrans" cxnId="{57E51A77-BE51-A54E-AA6F-6DF834839AE8}">
      <dgm:prSet/>
      <dgm:spPr/>
      <dgm:t>
        <a:bodyPr/>
        <a:lstStyle/>
        <a:p>
          <a:endParaRPr lang="en-GB"/>
        </a:p>
      </dgm:t>
    </dgm:pt>
    <dgm:pt modelId="{1CE87C67-5FBE-8644-B280-7361C40153DA}" type="sibTrans" cxnId="{57E51A77-BE51-A54E-AA6F-6DF834839AE8}">
      <dgm:prSet/>
      <dgm:spPr/>
      <dgm:t>
        <a:bodyPr/>
        <a:lstStyle/>
        <a:p>
          <a:endParaRPr lang="en-GB"/>
        </a:p>
      </dgm:t>
    </dgm:pt>
    <dgm:pt modelId="{E16E5B7D-7F03-3C46-85FF-03D3987E8044}">
      <dgm:prSet/>
      <dgm:spPr/>
      <dgm:t>
        <a:bodyPr/>
        <a:lstStyle/>
        <a:p>
          <a:r>
            <a:rPr lang="en-US"/>
            <a:t>Get detected objects</a:t>
          </a:r>
          <a:endParaRPr lang="en-DE"/>
        </a:p>
      </dgm:t>
    </dgm:pt>
    <dgm:pt modelId="{356CF98E-7F40-D74C-A1D5-C885CD2E24A4}" type="parTrans" cxnId="{FCF9DAEC-65DC-7A4D-87CC-2E19A48C7714}">
      <dgm:prSet/>
      <dgm:spPr/>
      <dgm:t>
        <a:bodyPr/>
        <a:lstStyle/>
        <a:p>
          <a:endParaRPr lang="en-GB"/>
        </a:p>
      </dgm:t>
    </dgm:pt>
    <dgm:pt modelId="{A26CC558-2CB3-2348-B680-12A92DE544CB}" type="sibTrans" cxnId="{FCF9DAEC-65DC-7A4D-87CC-2E19A48C7714}">
      <dgm:prSet/>
      <dgm:spPr/>
      <dgm:t>
        <a:bodyPr/>
        <a:lstStyle/>
        <a:p>
          <a:endParaRPr lang="en-GB"/>
        </a:p>
      </dgm:t>
    </dgm:pt>
    <dgm:pt modelId="{8D3AE157-C13A-A340-AF3A-CCE20CCA82A6}">
      <dgm:prSet/>
      <dgm:spPr/>
      <dgm:t>
        <a:bodyPr/>
        <a:lstStyle/>
        <a:p>
          <a:r>
            <a:rPr lang="en-US"/>
            <a:t>Annotate original image</a:t>
          </a:r>
          <a:endParaRPr lang="en-DE"/>
        </a:p>
      </dgm:t>
    </dgm:pt>
    <dgm:pt modelId="{E9082159-879E-AA4B-A15B-25F774527655}" type="parTrans" cxnId="{98FF136F-6384-6C42-99A8-155397384C67}">
      <dgm:prSet/>
      <dgm:spPr/>
      <dgm:t>
        <a:bodyPr/>
        <a:lstStyle/>
        <a:p>
          <a:endParaRPr lang="en-GB"/>
        </a:p>
      </dgm:t>
    </dgm:pt>
    <dgm:pt modelId="{2F8810CC-315A-794D-B5CB-D50685145255}" type="sibTrans" cxnId="{98FF136F-6384-6C42-99A8-155397384C67}">
      <dgm:prSet/>
      <dgm:spPr/>
      <dgm:t>
        <a:bodyPr/>
        <a:lstStyle/>
        <a:p>
          <a:endParaRPr lang="en-GB"/>
        </a:p>
      </dgm:t>
    </dgm:pt>
    <dgm:pt modelId="{5E78F943-4601-AA47-97E8-03BAC90C0118}">
      <dgm:prSet/>
      <dgm:spPr>
        <a:noFill/>
      </dgm:spPr>
      <dgm:t>
        <a:bodyPr/>
        <a:lstStyle/>
        <a:p>
          <a:endParaRPr lang="en-GB"/>
        </a:p>
      </dgm:t>
    </dgm:pt>
    <dgm:pt modelId="{60E826D3-2FB4-4245-992B-F2388DED0040}" type="parTrans" cxnId="{6AAB5B4E-9F75-6C4D-ADE5-5E9AA553AC54}">
      <dgm:prSet/>
      <dgm:spPr/>
      <dgm:t>
        <a:bodyPr/>
        <a:lstStyle/>
        <a:p>
          <a:endParaRPr lang="en-GB"/>
        </a:p>
      </dgm:t>
    </dgm:pt>
    <dgm:pt modelId="{56BDAD55-C9C5-D744-89BB-87DF41B59309}" type="sibTrans" cxnId="{6AAB5B4E-9F75-6C4D-ADE5-5E9AA553AC54}">
      <dgm:prSet/>
      <dgm:spPr/>
      <dgm:t>
        <a:bodyPr/>
        <a:lstStyle/>
        <a:p>
          <a:endParaRPr lang="en-GB"/>
        </a:p>
      </dgm:t>
    </dgm:pt>
    <dgm:pt modelId="{E22FA5CF-3269-6340-BE5E-C469C935BB0E}" type="pres">
      <dgm:prSet presAssocID="{6026541B-CB4E-714E-B141-133C740DED6B}" presName="Name0" presStyleCnt="0">
        <dgm:presLayoutVars>
          <dgm:dir/>
          <dgm:animLvl val="lvl"/>
          <dgm:resizeHandles val="exact"/>
        </dgm:presLayoutVars>
      </dgm:prSet>
      <dgm:spPr/>
    </dgm:pt>
    <dgm:pt modelId="{DD5B2939-8496-FF40-8C3A-218ED7E51824}" type="pres">
      <dgm:prSet presAssocID="{F2B876B8-F1E0-6D46-B47A-2DBCEFE205B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79375FA0-9120-724D-9B3B-340400F52CAE}" type="pres">
      <dgm:prSet presAssocID="{4B53F069-0414-914E-98FB-4248EAE5CB9A}" presName="parTxOnlySpace" presStyleCnt="0"/>
      <dgm:spPr/>
    </dgm:pt>
    <dgm:pt modelId="{ADFBF365-9BAC-414C-936D-2FF418D95104}" type="pres">
      <dgm:prSet presAssocID="{B51FDF10-60BA-5549-8536-EC60BC6674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032FFC3-EA95-B747-B040-3C77021ED36C}" type="pres">
      <dgm:prSet presAssocID="{8DFF94E4-F453-8D43-90E2-230A728106CA}" presName="parTxOnlySpace" presStyleCnt="0"/>
      <dgm:spPr/>
    </dgm:pt>
    <dgm:pt modelId="{59EBACBF-4156-C845-BE68-A7233E91524A}" type="pres">
      <dgm:prSet presAssocID="{CE8B7F25-0135-CD4B-A00D-61C516C67B20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113E4A15-936F-6A41-BFCF-9ABF5DB7D2BE}" type="pres">
      <dgm:prSet presAssocID="{2283BA1C-B979-F64A-8154-6FD94124CA12}" presName="parTxOnlySpace" presStyleCnt="0"/>
      <dgm:spPr/>
    </dgm:pt>
    <dgm:pt modelId="{24D4DC63-0416-A544-9BA5-02FA65B216F7}" type="pres">
      <dgm:prSet presAssocID="{388780F8-44F2-614D-8F1F-7B9EC29743CA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8FCC2A0-55AE-E449-808B-6A044F256B3D}" type="pres">
      <dgm:prSet presAssocID="{1CE87C67-5FBE-8644-B280-7361C40153DA}" presName="parTxOnlySpace" presStyleCnt="0"/>
      <dgm:spPr/>
    </dgm:pt>
    <dgm:pt modelId="{5C97614C-6C46-6248-9BA2-E373F46534AA}" type="pres">
      <dgm:prSet presAssocID="{5E78F943-4601-AA47-97E8-03BAC90C0118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B9D8B26-F4E3-1B4C-BDD1-2F1763947366}" type="pres">
      <dgm:prSet presAssocID="{56BDAD55-C9C5-D744-89BB-87DF41B59309}" presName="parTxOnlySpace" presStyleCnt="0"/>
      <dgm:spPr/>
    </dgm:pt>
    <dgm:pt modelId="{A849D1D1-04F9-464B-9B88-D760A0D7E0A9}" type="pres">
      <dgm:prSet presAssocID="{E16E5B7D-7F03-3C46-85FF-03D3987E804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2338A82-10D0-804A-82B9-63B86031641E}" type="pres">
      <dgm:prSet presAssocID="{A26CC558-2CB3-2348-B680-12A92DE544CB}" presName="parTxOnlySpace" presStyleCnt="0"/>
      <dgm:spPr/>
    </dgm:pt>
    <dgm:pt modelId="{DFAF2391-F03A-6D49-945B-039FC9376A79}" type="pres">
      <dgm:prSet presAssocID="{8D3AE157-C13A-A340-AF3A-CCE20CCA82A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98C29503-0D2F-6E4D-A31B-52EA73005979}" srcId="{6026541B-CB4E-714E-B141-133C740DED6B}" destId="{B51FDF10-60BA-5549-8536-EC60BC667408}" srcOrd="1" destOrd="0" parTransId="{FEDE1B10-2C38-314A-8A4A-E5AE13AA99F2}" sibTransId="{8DFF94E4-F453-8D43-90E2-230A728106CA}"/>
    <dgm:cxn modelId="{F0BDD31C-A4B1-D24D-ADE3-1A615C9BE916}" type="presOf" srcId="{B51FDF10-60BA-5549-8536-EC60BC667408}" destId="{ADFBF365-9BAC-414C-936D-2FF418D95104}" srcOrd="0" destOrd="0" presId="urn:microsoft.com/office/officeart/2005/8/layout/chevron1"/>
    <dgm:cxn modelId="{6AAB5B4E-9F75-6C4D-ADE5-5E9AA553AC54}" srcId="{6026541B-CB4E-714E-B141-133C740DED6B}" destId="{5E78F943-4601-AA47-97E8-03BAC90C0118}" srcOrd="4" destOrd="0" parTransId="{60E826D3-2FB4-4245-992B-F2388DED0040}" sibTransId="{56BDAD55-C9C5-D744-89BB-87DF41B59309}"/>
    <dgm:cxn modelId="{288EC358-4475-4441-A512-D5E8E2C5A4F0}" type="presOf" srcId="{E16E5B7D-7F03-3C46-85FF-03D3987E8044}" destId="{A849D1D1-04F9-464B-9B88-D760A0D7E0A9}" srcOrd="0" destOrd="0" presId="urn:microsoft.com/office/officeart/2005/8/layout/chevron1"/>
    <dgm:cxn modelId="{24D3FC6C-E988-5B44-9FDC-AEF38BF895F1}" type="presOf" srcId="{6026541B-CB4E-714E-B141-133C740DED6B}" destId="{E22FA5CF-3269-6340-BE5E-C469C935BB0E}" srcOrd="0" destOrd="0" presId="urn:microsoft.com/office/officeart/2005/8/layout/chevron1"/>
    <dgm:cxn modelId="{98FF136F-6384-6C42-99A8-155397384C67}" srcId="{6026541B-CB4E-714E-B141-133C740DED6B}" destId="{8D3AE157-C13A-A340-AF3A-CCE20CCA82A6}" srcOrd="6" destOrd="0" parTransId="{E9082159-879E-AA4B-A15B-25F774527655}" sibTransId="{2F8810CC-315A-794D-B5CB-D50685145255}"/>
    <dgm:cxn modelId="{57E51A77-BE51-A54E-AA6F-6DF834839AE8}" srcId="{6026541B-CB4E-714E-B141-133C740DED6B}" destId="{388780F8-44F2-614D-8F1F-7B9EC29743CA}" srcOrd="3" destOrd="0" parTransId="{5F32CA8B-F4F5-9040-AA53-A8B1DA7EF5AD}" sibTransId="{1CE87C67-5FBE-8644-B280-7361C40153DA}"/>
    <dgm:cxn modelId="{23F5928A-31CC-3D4F-A446-FC38E57FCEAE}" type="presOf" srcId="{CE8B7F25-0135-CD4B-A00D-61C516C67B20}" destId="{59EBACBF-4156-C845-BE68-A7233E91524A}" srcOrd="0" destOrd="0" presId="urn:microsoft.com/office/officeart/2005/8/layout/chevron1"/>
    <dgm:cxn modelId="{F2DD83AD-7C62-AD45-99DC-CF7814D1C060}" type="presOf" srcId="{5E78F943-4601-AA47-97E8-03BAC90C0118}" destId="{5C97614C-6C46-6248-9BA2-E373F46534AA}" srcOrd="0" destOrd="0" presId="urn:microsoft.com/office/officeart/2005/8/layout/chevron1"/>
    <dgm:cxn modelId="{C3AFB4CB-B99F-BA42-9277-D6F9096B4071}" type="presOf" srcId="{388780F8-44F2-614D-8F1F-7B9EC29743CA}" destId="{24D4DC63-0416-A544-9BA5-02FA65B216F7}" srcOrd="0" destOrd="0" presId="urn:microsoft.com/office/officeart/2005/8/layout/chevron1"/>
    <dgm:cxn modelId="{0FC9A2E5-7FDB-3542-AF7F-D2F0B790EB38}" type="presOf" srcId="{8D3AE157-C13A-A340-AF3A-CCE20CCA82A6}" destId="{DFAF2391-F03A-6D49-945B-039FC9376A79}" srcOrd="0" destOrd="0" presId="urn:microsoft.com/office/officeart/2005/8/layout/chevron1"/>
    <dgm:cxn modelId="{FCF9DAEC-65DC-7A4D-87CC-2E19A48C7714}" srcId="{6026541B-CB4E-714E-B141-133C740DED6B}" destId="{E16E5B7D-7F03-3C46-85FF-03D3987E8044}" srcOrd="5" destOrd="0" parTransId="{356CF98E-7F40-D74C-A1D5-C885CD2E24A4}" sibTransId="{A26CC558-2CB3-2348-B680-12A92DE544CB}"/>
    <dgm:cxn modelId="{4774D0F2-7946-2D4E-AA63-A601D03D7AD4}" type="presOf" srcId="{F2B876B8-F1E0-6D46-B47A-2DBCEFE205B9}" destId="{DD5B2939-8496-FF40-8C3A-218ED7E51824}" srcOrd="0" destOrd="0" presId="urn:microsoft.com/office/officeart/2005/8/layout/chevron1"/>
    <dgm:cxn modelId="{386FCAF9-D421-664F-9AE6-8F0E73B47313}" srcId="{6026541B-CB4E-714E-B141-133C740DED6B}" destId="{F2B876B8-F1E0-6D46-B47A-2DBCEFE205B9}" srcOrd="0" destOrd="0" parTransId="{65FCCB8A-E890-5642-937F-8DBC820289CE}" sibTransId="{4B53F069-0414-914E-98FB-4248EAE5CB9A}"/>
    <dgm:cxn modelId="{6B7D84FB-2482-7848-8DC3-5352D31BE26F}" srcId="{6026541B-CB4E-714E-B141-133C740DED6B}" destId="{CE8B7F25-0135-CD4B-A00D-61C516C67B20}" srcOrd="2" destOrd="0" parTransId="{BB990D89-2D04-1248-A760-2E70D63AD441}" sibTransId="{2283BA1C-B979-F64A-8154-6FD94124CA12}"/>
    <dgm:cxn modelId="{41B66BBB-D600-AA4E-A49E-AFBFC5778B19}" type="presParOf" srcId="{E22FA5CF-3269-6340-BE5E-C469C935BB0E}" destId="{DD5B2939-8496-FF40-8C3A-218ED7E51824}" srcOrd="0" destOrd="0" presId="urn:microsoft.com/office/officeart/2005/8/layout/chevron1"/>
    <dgm:cxn modelId="{5B34DF10-67BE-6549-8267-1B1B7A400A8D}" type="presParOf" srcId="{E22FA5CF-3269-6340-BE5E-C469C935BB0E}" destId="{79375FA0-9120-724D-9B3B-340400F52CAE}" srcOrd="1" destOrd="0" presId="urn:microsoft.com/office/officeart/2005/8/layout/chevron1"/>
    <dgm:cxn modelId="{90BCAE62-25C8-8E4B-B4DE-CA2C9B772A47}" type="presParOf" srcId="{E22FA5CF-3269-6340-BE5E-C469C935BB0E}" destId="{ADFBF365-9BAC-414C-936D-2FF418D95104}" srcOrd="2" destOrd="0" presId="urn:microsoft.com/office/officeart/2005/8/layout/chevron1"/>
    <dgm:cxn modelId="{C97A581C-9323-EF4A-8F9F-2F13D5C0BBD8}" type="presParOf" srcId="{E22FA5CF-3269-6340-BE5E-C469C935BB0E}" destId="{0032FFC3-EA95-B747-B040-3C77021ED36C}" srcOrd="3" destOrd="0" presId="urn:microsoft.com/office/officeart/2005/8/layout/chevron1"/>
    <dgm:cxn modelId="{BE50EC83-CA0D-B342-83E1-F220A9381829}" type="presParOf" srcId="{E22FA5CF-3269-6340-BE5E-C469C935BB0E}" destId="{59EBACBF-4156-C845-BE68-A7233E91524A}" srcOrd="4" destOrd="0" presId="urn:microsoft.com/office/officeart/2005/8/layout/chevron1"/>
    <dgm:cxn modelId="{2DF6C069-4931-B940-95DE-C897E6D535D2}" type="presParOf" srcId="{E22FA5CF-3269-6340-BE5E-C469C935BB0E}" destId="{113E4A15-936F-6A41-BFCF-9ABF5DB7D2BE}" srcOrd="5" destOrd="0" presId="urn:microsoft.com/office/officeart/2005/8/layout/chevron1"/>
    <dgm:cxn modelId="{0E292D50-98CA-5443-BB69-D23F5A7D3667}" type="presParOf" srcId="{E22FA5CF-3269-6340-BE5E-C469C935BB0E}" destId="{24D4DC63-0416-A544-9BA5-02FA65B216F7}" srcOrd="6" destOrd="0" presId="urn:microsoft.com/office/officeart/2005/8/layout/chevron1"/>
    <dgm:cxn modelId="{27DA3510-DE6F-044B-B856-8A55B946A7B9}" type="presParOf" srcId="{E22FA5CF-3269-6340-BE5E-C469C935BB0E}" destId="{08FCC2A0-55AE-E449-808B-6A044F256B3D}" srcOrd="7" destOrd="0" presId="urn:microsoft.com/office/officeart/2005/8/layout/chevron1"/>
    <dgm:cxn modelId="{2399D4D0-1038-464E-981C-B2F3C225263A}" type="presParOf" srcId="{E22FA5CF-3269-6340-BE5E-C469C935BB0E}" destId="{5C97614C-6C46-6248-9BA2-E373F46534AA}" srcOrd="8" destOrd="0" presId="urn:microsoft.com/office/officeart/2005/8/layout/chevron1"/>
    <dgm:cxn modelId="{7467C7D3-C190-6A4A-B532-59BA42AAD6C0}" type="presParOf" srcId="{E22FA5CF-3269-6340-BE5E-C469C935BB0E}" destId="{BB9D8B26-F4E3-1B4C-BDD1-2F1763947366}" srcOrd="9" destOrd="0" presId="urn:microsoft.com/office/officeart/2005/8/layout/chevron1"/>
    <dgm:cxn modelId="{87675F14-DB3C-5343-B717-6F571EE207D2}" type="presParOf" srcId="{E22FA5CF-3269-6340-BE5E-C469C935BB0E}" destId="{A849D1D1-04F9-464B-9B88-D760A0D7E0A9}" srcOrd="10" destOrd="0" presId="urn:microsoft.com/office/officeart/2005/8/layout/chevron1"/>
    <dgm:cxn modelId="{58CC1041-7D91-4A48-AA95-959831708A3E}" type="presParOf" srcId="{E22FA5CF-3269-6340-BE5E-C469C935BB0E}" destId="{A2338A82-10D0-804A-82B9-63B86031641E}" srcOrd="11" destOrd="0" presId="urn:microsoft.com/office/officeart/2005/8/layout/chevron1"/>
    <dgm:cxn modelId="{5A33E1AE-EB15-2D4F-9A0B-81FA19D79436}" type="presParOf" srcId="{E22FA5CF-3269-6340-BE5E-C469C935BB0E}" destId="{DFAF2391-F03A-6D49-945B-039FC9376A79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75A99EB7-889D-CF48-B946-906E19168C28}">
      <dgm:prSet/>
      <dgm:spPr/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/>
      <dgm:t>
        <a:bodyPr/>
        <a:lstStyle/>
        <a:p>
          <a:r>
            <a:rPr lang="en-US"/>
            <a:t>Load the dataset</a:t>
          </a:r>
          <a:endParaRPr lang="en-DE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/>
      <dgm:t>
        <a:bodyPr/>
        <a:lstStyle/>
        <a:p>
          <a:r>
            <a:rPr lang="en-US"/>
            <a:t>Clean the dataset</a:t>
          </a:r>
          <a:endParaRPr lang="en-DE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/>
      <dgm:t>
        <a:bodyPr/>
        <a:lstStyle/>
        <a:p>
          <a:r>
            <a:rPr lang="en-US"/>
            <a:t>Vectorize the words</a:t>
          </a:r>
          <a:endParaRPr lang="en-DE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9B4B4430-6006-B64B-96C1-F7B3B5A274A2}">
      <dgm:prSet/>
      <dgm:spPr/>
      <dgm:t>
        <a:bodyPr/>
        <a:lstStyle/>
        <a:p>
          <a:r>
            <a:rPr lang="en-US"/>
            <a:t>Configure the model</a:t>
          </a:r>
          <a:endParaRPr lang="en-DE"/>
        </a:p>
      </dgm:t>
    </dgm:pt>
    <dgm:pt modelId="{027A3319-B400-AE44-9300-1A2E2088258F}" type="parTrans" cxnId="{0E250324-DBCD-BA42-A6C3-8DC9316AB21E}">
      <dgm:prSet/>
      <dgm:spPr/>
      <dgm:t>
        <a:bodyPr/>
        <a:lstStyle/>
        <a:p>
          <a:endParaRPr lang="en-GB"/>
        </a:p>
      </dgm:t>
    </dgm:pt>
    <dgm:pt modelId="{2A8BF579-787C-CB44-ACFE-9A0CC7426B64}" type="sibTrans" cxnId="{0E250324-DBCD-BA42-A6C3-8DC9316AB21E}">
      <dgm:prSet/>
      <dgm:spPr/>
      <dgm:t>
        <a:bodyPr/>
        <a:lstStyle/>
        <a:p>
          <a:endParaRPr lang="en-GB"/>
        </a:p>
      </dgm:t>
    </dgm:pt>
    <dgm:pt modelId="{A7E586C6-9115-DB4F-A1F8-F67CC596992B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9FB32C6F-2852-114B-AE15-EA8C0EC6C91B}" type="parTrans" cxnId="{463D5F9C-A87A-3049-B8B1-A192BF9FD849}">
      <dgm:prSet/>
      <dgm:spPr/>
      <dgm:t>
        <a:bodyPr/>
        <a:lstStyle/>
        <a:p>
          <a:endParaRPr lang="en-GB"/>
        </a:p>
      </dgm:t>
    </dgm:pt>
    <dgm:pt modelId="{F0E87A78-41C9-8C4A-AD41-498885D966C5}" type="sibTrans" cxnId="{463D5F9C-A87A-3049-B8B1-A192BF9FD849}">
      <dgm:prSet/>
      <dgm:spPr/>
      <dgm:t>
        <a:bodyPr/>
        <a:lstStyle/>
        <a:p>
          <a:endParaRPr lang="en-GB"/>
        </a:p>
      </dgm:t>
    </dgm:pt>
    <dgm:pt modelId="{F4B41F15-149C-F440-A2E3-D575A4B0F946}">
      <dgm:prSet/>
      <dgm:spPr/>
      <dgm:t>
        <a:bodyPr/>
        <a:lstStyle/>
        <a:p>
          <a:r>
            <a:rPr lang="en-US"/>
            <a:t>Evaluate the model</a:t>
          </a:r>
          <a:endParaRPr lang="en-DE"/>
        </a:p>
      </dgm:t>
    </dgm:pt>
    <dgm:pt modelId="{BA330579-6BA9-2C4C-94AB-71B937C7DAE2}" type="parTrans" cxnId="{27766D85-E648-524A-9CDF-4AA3581024A2}">
      <dgm:prSet/>
      <dgm:spPr/>
      <dgm:t>
        <a:bodyPr/>
        <a:lstStyle/>
        <a:p>
          <a:endParaRPr lang="en-GB"/>
        </a:p>
      </dgm:t>
    </dgm:pt>
    <dgm:pt modelId="{1B7FCE89-3E20-3041-8C7C-73503CFCB6A4}" type="sibTrans" cxnId="{27766D85-E648-524A-9CDF-4AA3581024A2}">
      <dgm:prSet/>
      <dgm:spPr/>
      <dgm:t>
        <a:bodyPr/>
        <a:lstStyle/>
        <a:p>
          <a:endParaRPr lang="en-GB"/>
        </a:p>
      </dgm:t>
    </dgm:pt>
    <dgm:pt modelId="{EA0A7015-E028-AB47-8E02-48A2E04E4D92}">
      <dgm:prSet/>
      <dgm:spPr/>
      <dgm:t>
        <a:bodyPr/>
        <a:lstStyle/>
        <a:p>
          <a:r>
            <a:rPr lang="en-US"/>
            <a:t>Export the model</a:t>
          </a:r>
          <a:endParaRPr lang="en-DE"/>
        </a:p>
      </dgm:t>
    </dgm:pt>
    <dgm:pt modelId="{1FDD4DAB-F69F-6B43-A1EE-35DA36EE7C21}" type="parTrans" cxnId="{6409206F-E02A-8741-8FF5-D8A05D89749C}">
      <dgm:prSet/>
      <dgm:spPr/>
      <dgm:t>
        <a:bodyPr/>
        <a:lstStyle/>
        <a:p>
          <a:endParaRPr lang="en-GB"/>
        </a:p>
      </dgm:t>
    </dgm:pt>
    <dgm:pt modelId="{910DA71B-5421-FF48-A4F4-45BE0BF4D7DA}" type="sibTrans" cxnId="{6409206F-E02A-8741-8FF5-D8A05D89749C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E7FC8515-00B6-A845-9548-5768BB9FF50C}" type="pres">
      <dgm:prSet presAssocID="{9B4B4430-6006-B64B-96C1-F7B3B5A274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8100EE1-FA5C-4247-A292-E28ACABF5545}" type="pres">
      <dgm:prSet presAssocID="{2A8BF579-787C-CB44-ACFE-9A0CC7426B64}" presName="parTxOnlySpace" presStyleCnt="0"/>
      <dgm:spPr/>
    </dgm:pt>
    <dgm:pt modelId="{C15C877F-660A-9C4F-8B98-97A447AA3ADC}" type="pres">
      <dgm:prSet presAssocID="{A7E586C6-9115-DB4F-A1F8-F67CC59699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EAE416D-4FE2-354D-97B1-142504F0C9F8}" type="pres">
      <dgm:prSet presAssocID="{F0E87A78-41C9-8C4A-AD41-498885D966C5}" presName="parTxOnlySpace" presStyleCnt="0"/>
      <dgm:spPr/>
    </dgm:pt>
    <dgm:pt modelId="{D89E759F-0FCA-4B4D-8A78-EAA8CE1779F9}" type="pres">
      <dgm:prSet presAssocID="{F4B41F15-149C-F440-A2E3-D575A4B0F94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DF1A44-7967-674F-B5CE-D77BA1A9A4EE}" type="pres">
      <dgm:prSet presAssocID="{1B7FCE89-3E20-3041-8C7C-73503CFCB6A4}" presName="parTxOnlySpace" presStyleCnt="0"/>
      <dgm:spPr/>
    </dgm:pt>
    <dgm:pt modelId="{4AC0D957-2E28-D445-931C-27EA5960ED73}" type="pres">
      <dgm:prSet presAssocID="{EA0A7015-E028-AB47-8E02-48A2E04E4D9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0E250324-DBCD-BA42-A6C3-8DC9316AB21E}" srcId="{7BF09B20-A3AF-A944-9C7C-F8A81C8AAB3D}" destId="{9B4B4430-6006-B64B-96C1-F7B3B5A274A2}" srcOrd="0" destOrd="0" parTransId="{027A3319-B400-AE44-9300-1A2E2088258F}" sibTransId="{2A8BF579-787C-CB44-ACFE-9A0CC7426B64}"/>
    <dgm:cxn modelId="{53B8D030-2EC9-4642-88B9-019FD405D840}" type="presOf" srcId="{A7E586C6-9115-DB4F-A1F8-F67CC596992B}" destId="{C15C877F-660A-9C4F-8B98-97A447AA3ADC}" srcOrd="0" destOrd="0" presId="urn:microsoft.com/office/officeart/2005/8/layout/chevron1"/>
    <dgm:cxn modelId="{37D7EF63-E3C8-EB49-B5D7-92E3A3F8992D}" type="presOf" srcId="{EA0A7015-E028-AB47-8E02-48A2E04E4D92}" destId="{4AC0D957-2E28-D445-931C-27EA5960ED73}" srcOrd="0" destOrd="0" presId="urn:microsoft.com/office/officeart/2005/8/layout/chevron1"/>
    <dgm:cxn modelId="{6409206F-E02A-8741-8FF5-D8A05D89749C}" srcId="{7BF09B20-A3AF-A944-9C7C-F8A81C8AAB3D}" destId="{EA0A7015-E028-AB47-8E02-48A2E04E4D92}" srcOrd="3" destOrd="0" parTransId="{1FDD4DAB-F69F-6B43-A1EE-35DA36EE7C21}" sibTransId="{910DA71B-5421-FF48-A4F4-45BE0BF4D7DA}"/>
    <dgm:cxn modelId="{27766D85-E648-524A-9CDF-4AA3581024A2}" srcId="{7BF09B20-A3AF-A944-9C7C-F8A81C8AAB3D}" destId="{F4B41F15-149C-F440-A2E3-D575A4B0F946}" srcOrd="2" destOrd="0" parTransId="{BA330579-6BA9-2C4C-94AB-71B937C7DAE2}" sibTransId="{1B7FCE89-3E20-3041-8C7C-73503CFCB6A4}"/>
    <dgm:cxn modelId="{463D5F9C-A87A-3049-B8B1-A192BF9FD849}" srcId="{7BF09B20-A3AF-A944-9C7C-F8A81C8AAB3D}" destId="{A7E586C6-9115-DB4F-A1F8-F67CC596992B}" srcOrd="1" destOrd="0" parTransId="{9FB32C6F-2852-114B-AE15-EA8C0EC6C91B}" sibTransId="{F0E87A78-41C9-8C4A-AD41-498885D966C5}"/>
    <dgm:cxn modelId="{E58F53B0-792B-9B47-B6E1-AD369F79636A}" type="presOf" srcId="{F4B41F15-149C-F440-A2E3-D575A4B0F946}" destId="{D89E759F-0FCA-4B4D-8A78-EAA8CE1779F9}" srcOrd="0" destOrd="0" presId="urn:microsoft.com/office/officeart/2005/8/layout/chevron1"/>
    <dgm:cxn modelId="{DD64D1ED-8DD4-8A47-94C6-AAFAB5F45059}" type="presOf" srcId="{9B4B4430-6006-B64B-96C1-F7B3B5A274A2}" destId="{E7FC8515-00B6-A845-9548-5768BB9FF50C}" srcOrd="0" destOrd="0" presId="urn:microsoft.com/office/officeart/2005/8/layout/chevron1"/>
    <dgm:cxn modelId="{50624120-0C2B-F341-8FDB-F84090478583}" type="presParOf" srcId="{9FF9B4B5-7A38-744A-BFA7-8CFB2F6FC376}" destId="{E7FC8515-00B6-A845-9548-5768BB9FF50C}" srcOrd="0" destOrd="0" presId="urn:microsoft.com/office/officeart/2005/8/layout/chevron1"/>
    <dgm:cxn modelId="{4103B6B4-2E71-B249-88D7-CF2A51D20263}" type="presParOf" srcId="{9FF9B4B5-7A38-744A-BFA7-8CFB2F6FC376}" destId="{28100EE1-FA5C-4247-A292-E28ACABF5545}" srcOrd="1" destOrd="0" presId="urn:microsoft.com/office/officeart/2005/8/layout/chevron1"/>
    <dgm:cxn modelId="{490880EB-C230-634A-B0D2-73E88F9E0559}" type="presParOf" srcId="{9FF9B4B5-7A38-744A-BFA7-8CFB2F6FC376}" destId="{C15C877F-660A-9C4F-8B98-97A447AA3ADC}" srcOrd="2" destOrd="0" presId="urn:microsoft.com/office/officeart/2005/8/layout/chevron1"/>
    <dgm:cxn modelId="{1C79165A-FF40-A146-A1E1-D9F98B6F78AC}" type="presParOf" srcId="{9FF9B4B5-7A38-744A-BFA7-8CFB2F6FC376}" destId="{1EAE416D-4FE2-354D-97B1-142504F0C9F8}" srcOrd="3" destOrd="0" presId="urn:microsoft.com/office/officeart/2005/8/layout/chevron1"/>
    <dgm:cxn modelId="{6D4F3DB7-8BAF-0646-A382-AB54B68BAE2D}" type="presParOf" srcId="{9FF9B4B5-7A38-744A-BFA7-8CFB2F6FC376}" destId="{D89E759F-0FCA-4B4D-8A78-EAA8CE1779F9}" srcOrd="4" destOrd="0" presId="urn:microsoft.com/office/officeart/2005/8/layout/chevron1"/>
    <dgm:cxn modelId="{55264073-C76F-4648-B90A-695CADA3FA44}" type="presParOf" srcId="{9FF9B4B5-7A38-744A-BFA7-8CFB2F6FC376}" destId="{02DF1A44-7967-674F-B5CE-D77BA1A9A4EE}" srcOrd="5" destOrd="0" presId="urn:microsoft.com/office/officeart/2005/8/layout/chevron1"/>
    <dgm:cxn modelId="{76F906F1-C13C-044A-BEB6-1011263A6E9D}" type="presParOf" srcId="{9FF9B4B5-7A38-744A-BFA7-8CFB2F6FC376}" destId="{4AC0D957-2E28-D445-931C-27EA5960ED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/>
      <dgm:t>
        <a:bodyPr/>
        <a:lstStyle/>
        <a:p>
          <a:r>
            <a:rPr lang="en-US"/>
            <a:t>Load the dataset</a:t>
          </a:r>
          <a:endParaRPr lang="en-DE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/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/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/>
      <dgm:t>
        <a:bodyPr/>
        <a:lstStyle/>
        <a:p>
          <a:r>
            <a:rPr lang="en-US"/>
            <a:t>Load the dataset</a:t>
          </a:r>
          <a:endParaRPr lang="en-DE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/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/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5268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dataset</a:t>
          </a:r>
          <a:endParaRPr lang="en-DE" sz="2700" kern="1200" dirty="0"/>
        </a:p>
      </dsp:txBody>
      <dsp:txXfrm>
        <a:off x="618610" y="449130"/>
        <a:ext cx="1840026" cy="1226683"/>
      </dsp:txXfrm>
    </dsp:sp>
    <dsp:sp modelId="{22242579-AE10-E643-AD03-A840C931CDB2}">
      <dsp:nvSpPr>
        <dsp:cNvPr id="0" name=""/>
        <dsp:cNvSpPr/>
      </dsp:nvSpPr>
      <dsp:spPr>
        <a:xfrm>
          <a:off x="2765306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Normalize the data</a:t>
          </a:r>
          <a:endParaRPr lang="en-DE" sz="2700" kern="1200" dirty="0"/>
        </a:p>
      </dsp:txBody>
      <dsp:txXfrm>
        <a:off x="3378648" y="449130"/>
        <a:ext cx="1840026" cy="1226683"/>
      </dsp:txXfrm>
    </dsp:sp>
    <dsp:sp modelId="{851CA3B6-2E02-134C-A3FA-7B33F89FEFF4}">
      <dsp:nvSpPr>
        <dsp:cNvPr id="0" name=""/>
        <dsp:cNvSpPr/>
      </dsp:nvSpPr>
      <dsp:spPr>
        <a:xfrm>
          <a:off x="5525345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Split in train and test datasets</a:t>
          </a:r>
          <a:endParaRPr lang="en-DE" sz="2700" kern="1200" dirty="0"/>
        </a:p>
      </dsp:txBody>
      <dsp:txXfrm>
        <a:off x="6138687" y="449130"/>
        <a:ext cx="1840026" cy="1226683"/>
      </dsp:txXfrm>
    </dsp:sp>
    <dsp:sp modelId="{E9429B08-0652-5040-B3B2-77B2836EEC98}">
      <dsp:nvSpPr>
        <dsp:cNvPr id="0" name=""/>
        <dsp:cNvSpPr/>
      </dsp:nvSpPr>
      <dsp:spPr>
        <a:xfrm>
          <a:off x="8285383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Configure the model</a:t>
          </a:r>
          <a:endParaRPr lang="en-DE" sz="2700" kern="1200"/>
        </a:p>
      </dsp:txBody>
      <dsp:txXfrm>
        <a:off x="8898725" y="449130"/>
        <a:ext cx="1840026" cy="12266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D7629-CEFC-8549-8133-5A0D3B5AFDED}">
      <dsp:nvSpPr>
        <dsp:cNvPr id="0" name=""/>
        <dsp:cNvSpPr/>
      </dsp:nvSpPr>
      <dsp:spPr>
        <a:xfrm>
          <a:off x="3327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Train model</a:t>
          </a:r>
          <a:endParaRPr lang="en-DE" sz="4100" kern="1200" dirty="0"/>
        </a:p>
      </dsp:txBody>
      <dsp:txXfrm>
        <a:off x="814092" y="251707"/>
        <a:ext cx="2432294" cy="1621529"/>
      </dsp:txXfrm>
    </dsp:sp>
    <dsp:sp modelId="{4E6B4E18-9EE3-C048-B3E9-F44CCE93DF6F}">
      <dsp:nvSpPr>
        <dsp:cNvPr id="0" name=""/>
        <dsp:cNvSpPr/>
      </dsp:nvSpPr>
      <dsp:spPr>
        <a:xfrm>
          <a:off x="3651768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Evaluate the model</a:t>
          </a:r>
          <a:endParaRPr lang="en-DE" sz="4100" kern="1200" dirty="0"/>
        </a:p>
      </dsp:txBody>
      <dsp:txXfrm>
        <a:off x="4462533" y="251707"/>
        <a:ext cx="2432294" cy="1621529"/>
      </dsp:txXfrm>
    </dsp:sp>
    <dsp:sp modelId="{79222498-0D0B-8E40-8C03-B1DDD7CDE97C}">
      <dsp:nvSpPr>
        <dsp:cNvPr id="0" name=""/>
        <dsp:cNvSpPr/>
      </dsp:nvSpPr>
      <dsp:spPr>
        <a:xfrm>
          <a:off x="7300209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Export the model</a:t>
          </a:r>
          <a:endParaRPr lang="en-DE" sz="4100" kern="1200"/>
        </a:p>
      </dsp:txBody>
      <dsp:txXfrm>
        <a:off x="8110974" y="251707"/>
        <a:ext cx="2432294" cy="162152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B2939-8496-FF40-8C3A-218ED7E51824}">
      <dsp:nvSpPr>
        <dsp:cNvPr id="0" name=""/>
        <dsp:cNvSpPr/>
      </dsp:nvSpPr>
      <dsp:spPr>
        <a:xfrm>
          <a:off x="0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model from Zoo</a:t>
          </a:r>
          <a:endParaRPr lang="en-DE" sz="1600" kern="1200" dirty="0"/>
        </a:p>
      </dsp:txBody>
      <dsp:txXfrm>
        <a:off x="376282" y="500880"/>
        <a:ext cx="1128846" cy="752564"/>
      </dsp:txXfrm>
    </dsp:sp>
    <dsp:sp modelId="{ADFBF365-9BAC-414C-936D-2FF418D95104}">
      <dsp:nvSpPr>
        <dsp:cNvPr id="0" name=""/>
        <dsp:cNvSpPr/>
      </dsp:nvSpPr>
      <dsp:spPr>
        <a:xfrm>
          <a:off x="1693269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image</a:t>
          </a:r>
          <a:endParaRPr lang="en-DE" sz="1600" kern="1200" dirty="0"/>
        </a:p>
      </dsp:txBody>
      <dsp:txXfrm>
        <a:off x="2069551" y="500880"/>
        <a:ext cx="1128846" cy="752564"/>
      </dsp:txXfrm>
    </dsp:sp>
    <dsp:sp modelId="{59EBACBF-4156-C845-BE68-A7233E91524A}">
      <dsp:nvSpPr>
        <dsp:cNvPr id="0" name=""/>
        <dsp:cNvSpPr/>
      </dsp:nvSpPr>
      <dsp:spPr>
        <a:xfrm>
          <a:off x="3386538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Preprocess image</a:t>
          </a:r>
          <a:endParaRPr lang="en-DE" sz="1600" kern="1200"/>
        </a:p>
      </dsp:txBody>
      <dsp:txXfrm>
        <a:off x="3762820" y="500880"/>
        <a:ext cx="1128846" cy="752564"/>
      </dsp:txXfrm>
    </dsp:sp>
    <dsp:sp modelId="{24D4DC63-0416-A544-9BA5-02FA65B216F7}">
      <dsp:nvSpPr>
        <dsp:cNvPr id="0" name=""/>
        <dsp:cNvSpPr/>
      </dsp:nvSpPr>
      <dsp:spPr>
        <a:xfrm>
          <a:off x="5079807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 the model</a:t>
          </a:r>
          <a:endParaRPr lang="en-DE" sz="1600" kern="1200" dirty="0"/>
        </a:p>
      </dsp:txBody>
      <dsp:txXfrm>
        <a:off x="5456089" y="500880"/>
        <a:ext cx="1128846" cy="752564"/>
      </dsp:txXfrm>
    </dsp:sp>
    <dsp:sp modelId="{5C97614C-6C46-6248-9BA2-E373F46534AA}">
      <dsp:nvSpPr>
        <dsp:cNvPr id="0" name=""/>
        <dsp:cNvSpPr/>
      </dsp:nvSpPr>
      <dsp:spPr>
        <a:xfrm>
          <a:off x="6773076" y="500880"/>
          <a:ext cx="1881410" cy="752564"/>
        </a:xfrm>
        <a:prstGeom prst="chevron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7149358" y="500880"/>
        <a:ext cx="1128846" cy="752564"/>
      </dsp:txXfrm>
    </dsp:sp>
    <dsp:sp modelId="{A849D1D1-04F9-464B-9B88-D760A0D7E0A9}">
      <dsp:nvSpPr>
        <dsp:cNvPr id="0" name=""/>
        <dsp:cNvSpPr/>
      </dsp:nvSpPr>
      <dsp:spPr>
        <a:xfrm>
          <a:off x="8466345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Get detected objects</a:t>
          </a:r>
          <a:endParaRPr lang="en-DE" sz="1600" kern="1200"/>
        </a:p>
      </dsp:txBody>
      <dsp:txXfrm>
        <a:off x="8842627" y="500880"/>
        <a:ext cx="1128846" cy="752564"/>
      </dsp:txXfrm>
    </dsp:sp>
    <dsp:sp modelId="{DFAF2391-F03A-6D49-945B-039FC9376A79}">
      <dsp:nvSpPr>
        <dsp:cNvPr id="0" name=""/>
        <dsp:cNvSpPr/>
      </dsp:nvSpPr>
      <dsp:spPr>
        <a:xfrm>
          <a:off x="10159614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Annotate original image</a:t>
          </a:r>
          <a:endParaRPr lang="en-DE" sz="1600" kern="1200"/>
        </a:p>
      </dsp:txBody>
      <dsp:txXfrm>
        <a:off x="10535896" y="500880"/>
        <a:ext cx="1128846" cy="752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4877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Load the word vectorizer</a:t>
          </a:r>
          <a:endParaRPr lang="en-DE" sz="2500" kern="1200" dirty="0"/>
        </a:p>
      </dsp:txBody>
      <dsp:txXfrm>
        <a:off x="572760" y="94898"/>
        <a:ext cx="1703651" cy="1135766"/>
      </dsp:txXfrm>
    </dsp:sp>
    <dsp:sp modelId="{E23718EB-0524-1E43-934D-41DDEB0D7577}">
      <dsp:nvSpPr>
        <dsp:cNvPr id="0" name=""/>
        <dsp:cNvSpPr/>
      </dsp:nvSpPr>
      <dsp:spPr>
        <a:xfrm>
          <a:off x="2560353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Load the dataset</a:t>
          </a:r>
          <a:endParaRPr lang="en-DE" sz="2500" kern="1200"/>
        </a:p>
      </dsp:txBody>
      <dsp:txXfrm>
        <a:off x="3128236" y="94898"/>
        <a:ext cx="1703651" cy="1135766"/>
      </dsp:txXfrm>
    </dsp:sp>
    <dsp:sp modelId="{6C9CA142-B486-3249-BBD4-383CDD495322}">
      <dsp:nvSpPr>
        <dsp:cNvPr id="0" name=""/>
        <dsp:cNvSpPr/>
      </dsp:nvSpPr>
      <dsp:spPr>
        <a:xfrm>
          <a:off x="5115829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Clean the dataset</a:t>
          </a:r>
          <a:endParaRPr lang="en-DE" sz="2500" kern="1200"/>
        </a:p>
      </dsp:txBody>
      <dsp:txXfrm>
        <a:off x="5683712" y="94898"/>
        <a:ext cx="1703651" cy="1135766"/>
      </dsp:txXfrm>
    </dsp:sp>
    <dsp:sp modelId="{3BE6BA7B-FF4B-AA45-8263-E26E5487CEC6}">
      <dsp:nvSpPr>
        <dsp:cNvPr id="0" name=""/>
        <dsp:cNvSpPr/>
      </dsp:nvSpPr>
      <dsp:spPr>
        <a:xfrm>
          <a:off x="7671304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Vectorize the words</a:t>
          </a:r>
          <a:endParaRPr lang="en-DE" sz="2500" kern="1200"/>
        </a:p>
      </dsp:txBody>
      <dsp:txXfrm>
        <a:off x="8239187" y="94898"/>
        <a:ext cx="1703651" cy="113576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C8515-00B6-A845-9548-5768BB9FF50C}">
      <dsp:nvSpPr>
        <dsp:cNvPr id="0" name=""/>
        <dsp:cNvSpPr/>
      </dsp:nvSpPr>
      <dsp:spPr>
        <a:xfrm>
          <a:off x="4877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Configure the model</a:t>
          </a:r>
          <a:endParaRPr lang="en-DE" sz="2900" kern="1200"/>
        </a:p>
      </dsp:txBody>
      <dsp:txXfrm>
        <a:off x="572760" y="94898"/>
        <a:ext cx="1703651" cy="1135766"/>
      </dsp:txXfrm>
    </dsp:sp>
    <dsp:sp modelId="{C15C877F-660A-9C4F-8B98-97A447AA3ADC}">
      <dsp:nvSpPr>
        <dsp:cNvPr id="0" name=""/>
        <dsp:cNvSpPr/>
      </dsp:nvSpPr>
      <dsp:spPr>
        <a:xfrm>
          <a:off x="2560353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Train the model</a:t>
          </a:r>
          <a:endParaRPr lang="en-DE" sz="2900" kern="1200" dirty="0"/>
        </a:p>
      </dsp:txBody>
      <dsp:txXfrm>
        <a:off x="3128236" y="94898"/>
        <a:ext cx="1703651" cy="1135766"/>
      </dsp:txXfrm>
    </dsp:sp>
    <dsp:sp modelId="{D89E759F-0FCA-4B4D-8A78-EAA8CE1779F9}">
      <dsp:nvSpPr>
        <dsp:cNvPr id="0" name=""/>
        <dsp:cNvSpPr/>
      </dsp:nvSpPr>
      <dsp:spPr>
        <a:xfrm>
          <a:off x="5115829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Evaluate the model</a:t>
          </a:r>
          <a:endParaRPr lang="en-DE" sz="2900" kern="1200"/>
        </a:p>
      </dsp:txBody>
      <dsp:txXfrm>
        <a:off x="5683712" y="94898"/>
        <a:ext cx="1703651" cy="1135766"/>
      </dsp:txXfrm>
    </dsp:sp>
    <dsp:sp modelId="{4AC0D957-2E28-D445-931C-27EA5960ED73}">
      <dsp:nvSpPr>
        <dsp:cNvPr id="0" name=""/>
        <dsp:cNvSpPr/>
      </dsp:nvSpPr>
      <dsp:spPr>
        <a:xfrm>
          <a:off x="7671304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Export the model</a:t>
          </a:r>
          <a:endParaRPr lang="en-DE" sz="2900" kern="1200"/>
        </a:p>
      </dsp:txBody>
      <dsp:txXfrm>
        <a:off x="8239187" y="94898"/>
        <a:ext cx="1703651" cy="113576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 the dataset</a:t>
          </a:r>
          <a:endParaRPr lang="en-DE" sz="1500" kern="120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 the dataset</a:t>
          </a:r>
          <a:endParaRPr lang="en-DE" sz="1500" kern="120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195840" y="694800"/>
            <a:ext cx="6465600" cy="3428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2050" spc="-1" strike="noStrike">
                <a:latin typeface="Gill Sans"/>
              </a:rPr>
              <a:t>Click to </a:t>
            </a:r>
            <a:r>
              <a:rPr b="0" lang="en-US" sz="2050" spc="-1" strike="noStrike">
                <a:latin typeface="Gill Sans"/>
              </a:rPr>
              <a:t>move the </a:t>
            </a:r>
            <a:r>
              <a:rPr b="0" lang="en-US" sz="2050" spc="-1" strike="noStrike">
                <a:latin typeface="Gill Sans"/>
              </a:rPr>
              <a:t>slide</a:t>
            </a:r>
            <a:endParaRPr b="0" lang="en-US" sz="2050" spc="-1" strike="noStrike">
              <a:latin typeface="Gill Sans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343040"/>
            <a:ext cx="5486040" cy="411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400" spc="-1" strike="noStrike">
                <a:latin typeface="Arial"/>
              </a:rPr>
              <a:t>Click to edit </a:t>
            </a:r>
            <a:r>
              <a:rPr b="0" lang="en-US" sz="2400" spc="-1" strike="noStrike">
                <a:latin typeface="Arial"/>
              </a:rPr>
              <a:t>the notes </a:t>
            </a:r>
            <a:r>
              <a:rPr b="0" lang="en-US" sz="2400" spc="-1" strike="noStrike">
                <a:latin typeface="Arial"/>
              </a:rPr>
              <a:t>format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6120" cy="456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/>
          </p:nvPr>
        </p:nvSpPr>
        <p:spPr>
          <a:xfrm>
            <a:off x="3881520" y="0"/>
            <a:ext cx="2976120" cy="456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/>
          </p:nvPr>
        </p:nvSpPr>
        <p:spPr>
          <a:xfrm>
            <a:off x="0" y="8686800"/>
            <a:ext cx="2976120" cy="4568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/>
          </p:nvPr>
        </p:nvSpPr>
        <p:spPr>
          <a:xfrm>
            <a:off x="3881520" y="8686800"/>
            <a:ext cx="2976120" cy="4568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FB8E3F1-5A00-47FF-AE7B-A0FB0B1376D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F0997B2-C6A7-492C-AA25-4958BCC94F7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</a:t>
            </a:r>
            <a:r>
              <a:rPr b="0" lang="en-US" sz="1800" spc="-1" strike="noStrike">
                <a:latin typeface="Arial"/>
              </a:rPr>
              <a:t>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-114120" y="-9360"/>
            <a:ext cx="12296520" cy="12286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"/>
          <p:cNvSpPr/>
          <p:nvPr/>
        </p:nvSpPr>
        <p:spPr>
          <a:xfrm>
            <a:off x="0" y="6391080"/>
            <a:ext cx="12277440" cy="466560"/>
          </a:xfrm>
          <a:prstGeom prst="rect">
            <a:avLst/>
          </a:prstGeom>
          <a:solidFill>
            <a:srgbClr val="f5af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droppedImage.png" descr=""/>
          <p:cNvPicPr/>
          <p:nvPr/>
        </p:nvPicPr>
        <p:blipFill>
          <a:blip r:embed="rId2"/>
          <a:stretch/>
        </p:blipFill>
        <p:spPr>
          <a:xfrm rot="16200000">
            <a:off x="-2609280" y="2685960"/>
            <a:ext cx="6162480" cy="1142640"/>
          </a:xfrm>
          <a:prstGeom prst="rect">
            <a:avLst/>
          </a:prstGeom>
          <a:ln w="12600"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6827040" y="6325920"/>
            <a:ext cx="532404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latin typeface="Arial"/>
                <a:ea typeface="Arial"/>
              </a:rPr>
              <a:t>@</a:t>
            </a:r>
            <a:r>
              <a:rPr b="0" lang="pl-PL" sz="3200" spc="-1" strike="noStrike">
                <a:latin typeface="Arial"/>
                <a:ea typeface="Arial"/>
              </a:rPr>
              <a:t>ellerenad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527400" y="6325920"/>
            <a:ext cx="441936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  <a:ea typeface="Arial"/>
              </a:rPr>
              <a:t>#D</a:t>
            </a:r>
            <a:r>
              <a:rPr b="0" lang="pl-PL" sz="3200" spc="-1" strike="noStrike">
                <a:latin typeface="Arial"/>
                <a:ea typeface="Arial"/>
              </a:rPr>
              <a:t>evoxxPL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9" name="Picture 2" descr="https://storm.apache.org/images/logos/twitter.png"/>
          <p:cNvPicPr/>
          <p:nvPr/>
        </p:nvPicPr>
        <p:blipFill>
          <a:blip r:embed="rId3"/>
          <a:stretch/>
        </p:blipFill>
        <p:spPr>
          <a:xfrm>
            <a:off x="0" y="6329880"/>
            <a:ext cx="579240" cy="579240"/>
          </a:xfrm>
          <a:prstGeom prst="rect">
            <a:avLst/>
          </a:prstGeom>
          <a:ln>
            <a:noFill/>
          </a:ln>
        </p:spPr>
      </p:pic>
      <p:sp>
        <p:nvSpPr>
          <p:cNvPr id="120" name="CustomShape 5"/>
          <p:cNvSpPr/>
          <p:nvPr/>
        </p:nvSpPr>
        <p:spPr>
          <a:xfrm>
            <a:off x="-304560" y="-114120"/>
            <a:ext cx="1600200" cy="6510960"/>
          </a:xfrm>
          <a:prstGeom prst="rect">
            <a:avLst/>
          </a:prstGeom>
          <a:noFill/>
          <a:ln w="2556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droppedImage.png" descr=""/>
          <p:cNvPicPr/>
          <p:nvPr/>
        </p:nvPicPr>
        <p:blipFill>
          <a:blip r:embed="rId4"/>
          <a:stretch/>
        </p:blipFill>
        <p:spPr>
          <a:xfrm rot="16200000">
            <a:off x="-2314440" y="2742840"/>
            <a:ext cx="5962320" cy="780840"/>
          </a:xfrm>
          <a:prstGeom prst="rect">
            <a:avLst/>
          </a:prstGeom>
          <a:ln w="12600">
            <a:noFill/>
          </a:ln>
        </p:spPr>
      </p:pic>
      <p:sp>
        <p:nvSpPr>
          <p:cNvPr id="122" name="PlaceHolder 6"/>
          <p:cNvSpPr>
            <a:spLocks noGrp="1"/>
          </p:cNvSpPr>
          <p:nvPr>
            <p:ph type="title"/>
          </p:nvPr>
        </p:nvSpPr>
        <p:spPr>
          <a:xfrm>
            <a:off x="1609560" y="295200"/>
            <a:ext cx="10401120" cy="23144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231f21"/>
                </a:solidFill>
                <a:latin typeface="Arial Bold"/>
                <a:ea typeface="Arial Bold"/>
              </a:rPr>
              <a:t>Titl</a:t>
            </a:r>
            <a:r>
              <a:rPr b="0" lang="en-US" sz="7200" spc="-1" strike="noStrike">
                <a:solidFill>
                  <a:srgbClr val="231f21"/>
                </a:solidFill>
                <a:latin typeface="Arial Bold"/>
                <a:ea typeface="Arial Bold"/>
              </a:rPr>
              <a:t>e </a:t>
            </a:r>
            <a:r>
              <a:rPr b="0" lang="en-US" sz="7200" spc="-1" strike="noStrike">
                <a:solidFill>
                  <a:srgbClr val="231f21"/>
                </a:solidFill>
                <a:latin typeface="Arial Bold"/>
                <a:ea typeface="Arial Bold"/>
              </a:rPr>
              <a:t>Tex</a:t>
            </a:r>
            <a:r>
              <a:rPr b="0" lang="en-US" sz="7200" spc="-1" strike="noStrike">
                <a:solidFill>
                  <a:srgbClr val="231f21"/>
                </a:solidFill>
                <a:latin typeface="Arial Bold"/>
                <a:ea typeface="Arial Bold"/>
              </a:rPr>
              <a:t>t</a:t>
            </a:r>
            <a:endParaRPr b="0" lang="en-US" sz="7200" spc="-1" strike="noStrike">
              <a:latin typeface="Gill Sans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3819240" y="2609640"/>
            <a:ext cx="5972040" cy="2171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31f21"/>
                </a:solidFill>
                <a:latin typeface="Arial Bold"/>
                <a:ea typeface="Arial Bold"/>
              </a:rPr>
              <a:t>Body Level One</a:t>
            </a:r>
            <a:endParaRPr b="0" lang="en-US" sz="3000" spc="-1" strike="noStrike">
              <a:latin typeface="Gill Sans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31f21"/>
                </a:solidFill>
                <a:latin typeface="Arial Bold"/>
                <a:ea typeface="Arial Bold"/>
              </a:rPr>
              <a:t>Body Level Two</a:t>
            </a:r>
            <a:endParaRPr b="0" lang="en-US" sz="3000" spc="-1" strike="noStrike">
              <a:latin typeface="Gill Sans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31f21"/>
                </a:solidFill>
                <a:latin typeface="Arial Bold"/>
                <a:ea typeface="Arial Bold"/>
              </a:rPr>
              <a:t>Body Level Three</a:t>
            </a:r>
            <a:endParaRPr b="0" lang="en-US" sz="3000" spc="-1" strike="noStrike">
              <a:latin typeface="Gill Sans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31f21"/>
                </a:solidFill>
                <a:latin typeface="Arial Bold"/>
                <a:ea typeface="Arial Bold"/>
              </a:rPr>
              <a:t>Body Level Four</a:t>
            </a:r>
            <a:endParaRPr b="0" lang="en-US" sz="3000" spc="-1" strike="noStrike">
              <a:latin typeface="Gill Sans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231f21"/>
                </a:solidFill>
                <a:latin typeface="Arial Bold"/>
                <a:ea typeface="Arial Bold"/>
              </a:rPr>
              <a:t>Body Level Five</a:t>
            </a:r>
            <a:endParaRPr b="0" lang="en-US" sz="3000" spc="-1" strike="noStrike">
              <a:latin typeface="Gill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hyperlink" Target="https://unsplash.com/@worthyofelegance?utm_source=unsplash&amp;utm_medium=referral&amp;utm_content=creditCopyText" TargetMode="External"/><Relationship Id="rId3" Type="http://schemas.openxmlformats.org/officeDocument/2006/relationships/hyperlink" Target="https://unsplash.com/s/photos/flowers-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hyperlink" Target="https://github.com/ellerenad/deeplearning4j-playground" TargetMode="External"/><Relationship Id="rId2" Type="http://schemas.openxmlformats.org/officeDocument/2006/relationships/image" Target="../media/image10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en.wikipedia.org/wiki/Gasp&#233;_Peninsula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hyperlink" Target="https://en.wikipedia.org/wiki/Iris_flower_data_set" TargetMode="External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hyperlink" Target="https://en.wikipedia.org/wiki/Iris_flower_data_set" TargetMode="External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hyperlink" Target="https://unsplash.com/@www_erzetich_com?utm_source=unsplash&amp;utm_medium=referral&amp;utm_content=creditCopyText" TargetMode="External"/><Relationship Id="rId3" Type="http://schemas.openxmlformats.org/officeDocument/2006/relationships/hyperlink" Target="https://unsplash.com/s/photos/measuring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hyperlink" Target="https://unsplash.com/@benmullins?utm_source=unsplash&amp;utm_medium=referral&amp;utm_content=creditCopyText" TargetMode="External"/><Relationship Id="rId3" Type="http://schemas.openxmlformats.org/officeDocument/2006/relationships/hyperlink" Target="https://unsplash.com/s/photos/graph-paper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unsplash.com/@worthyofelegance?utm_source=unsplash&amp;utm_medium=referral&amp;utm_content=creditCopyText" TargetMode="External"/><Relationship Id="rId3" Type="http://schemas.openxmlformats.org/officeDocument/2006/relationships/hyperlink" Target="https://unsplash.com/s/photos/flowers-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hyperlink" Target="https://unsplash.com/@nesabymakers?utm_source=unsplash&amp;utm_medium=referral&amp;utm_content=creditCopyText" TargetMode="External"/><Relationship Id="rId3" Type="http://schemas.openxmlformats.org/officeDocument/2006/relationships/hyperlink" Target="https://unsplash.com/s/photos/computer-wo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hyperlink" Target="https://unsplash.com/@benmullins?utm_source=unsplash&amp;utm_medium=referral&amp;utm_content=creditCopyText" TargetMode="External"/><Relationship Id="rId4" Type="http://schemas.openxmlformats.org/officeDocument/2006/relationships/hyperlink" Target="https://unsplash.com/s/photos/graph-paper?utm_source=unsplash&amp;utm_medium=referral&amp;utm_content=creditCopyText" TargetMode="External"/><Relationship Id="rId5" Type="http://schemas.openxmlformats.org/officeDocument/2006/relationships/hyperlink" Target="https://github.com/eclipse/deeplearning4j" TargetMode="External"/><Relationship Id="rId6" Type="http://schemas.openxmlformats.org/officeDocument/2006/relationships/hyperlink" Target="https://en.wikipedia.org/w/index.php?curid=51298819" TargetMode="External"/><Relationship Id="rId7" Type="http://schemas.openxmlformats.org/officeDocument/2006/relationships/hyperlink" Target="http://maven.apache.org/images/maventxt_logo_200.gif" TargetMode="External"/><Relationship Id="rId8" Type="http://schemas.openxmlformats.org/officeDocument/2006/relationships/hyperlink" Target="https://commons.wikimedia.org/w/index.php?curid=10365467" TargetMode="External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archive.ics.uci.edu/ml/datasets/iris" TargetMode="External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1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wmf"/><Relationship Id="rId3" Type="http://schemas.openxmlformats.org/officeDocument/2006/relationships/image" Target="../media/image43.wmf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9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diagramData" Target="../diagrams/data12.xml"/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diagramData" Target="../diagrams/data13.xml"/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diagramData" Target="../diagrams/data14.xml"/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diagramData" Target="../diagrams/data15.xml"/><Relationship Id="rId2" Type="http://schemas.openxmlformats.org/officeDocument/2006/relationships/diagramLayout" Target="../diagrams/layout15.xml"/><Relationship Id="rId3" Type="http://schemas.openxmlformats.org/officeDocument/2006/relationships/diagramQuickStyle" Target="../diagrams/quickStyle15.xml"/><Relationship Id="rId4" Type="http://schemas.openxmlformats.org/officeDocument/2006/relationships/diagramColors" Target="../diagrams/colors15.xml"/><Relationship Id="rId5" Type="http://schemas.microsoft.com/office/2007/relationships/diagramDrawing" Target="../diagrams/drawing15.xm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diagramData" Target="../diagrams/data16.xml"/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7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diagramData" Target="../diagrams/data17.xml"/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7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diagramData" Target="../diagrams/data18.xml"/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7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diagramData" Target="../diagrams/data19.xml"/><Relationship Id="rId2" Type="http://schemas.openxmlformats.org/officeDocument/2006/relationships/diagramLayout" Target="../diagrams/layout19.xml"/><Relationship Id="rId3" Type="http://schemas.openxmlformats.org/officeDocument/2006/relationships/diagramQuickStyle" Target="../diagrams/quickStyle19.xml"/><Relationship Id="rId4" Type="http://schemas.openxmlformats.org/officeDocument/2006/relationships/diagramColors" Target="../diagrams/colors19.xml"/><Relationship Id="rId5" Type="http://schemas.microsoft.com/office/2007/relationships/diagramDrawing" Target="../diagrams/drawing19.xml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diagramData" Target="../diagrams/data20.xml"/><Relationship Id="rId2" Type="http://schemas.openxmlformats.org/officeDocument/2006/relationships/diagramLayout" Target="../diagrams/layout20.xml"/><Relationship Id="rId3" Type="http://schemas.openxmlformats.org/officeDocument/2006/relationships/diagramQuickStyle" Target="../diagrams/quickStyle20.xml"/><Relationship Id="rId4" Type="http://schemas.openxmlformats.org/officeDocument/2006/relationships/diagramColors" Target="../diagrams/colors20.xml"/><Relationship Id="rId5" Type="http://schemas.microsoft.com/office/2007/relationships/diagramDrawing" Target="../diagrams/drawing20.xml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Machine_learning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hyperlink" Target="https://en.wikipedia.org/wiki/Machine_learning" TargetMode="External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spark.apache.org/images/spark-logo-trademark.png" TargetMode="External"/><Relationship Id="rId2" Type="http://schemas.openxmlformats.org/officeDocument/2006/relationships/hyperlink" Target="https://hadoop.apache.org/hadoop-logo.jpg" TargetMode="External"/><Relationship Id="rId3" Type="http://schemas.openxmlformats.org/officeDocument/2006/relationships/image" Target="../media/image58.png"/><Relationship Id="rId4" Type="http://schemas.openxmlformats.org/officeDocument/2006/relationships/image" Target="../media/image59.jpeg"/><Relationship Id="rId5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hyperlink" Target="https://keras.io/img/logo.png" TargetMode="External"/><Relationship Id="rId3" Type="http://schemas.openxmlformats.org/officeDocument/2006/relationships/hyperlink" Target="https://en.wikipedia.org/w/index.php?curid=53650345" TargetMode="External"/><Relationship Id="rId4" Type="http://schemas.openxmlformats.org/officeDocument/2006/relationships/image" Target="../media/image61.jpeg"/><Relationship Id="rId5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hyperlink" Target="https://keras.io/img/logo.png" TargetMode="External"/><Relationship Id="rId3" Type="http://schemas.openxmlformats.org/officeDocument/2006/relationships/hyperlink" Target="https://en.wikipedia.org/wiki/Keras" TargetMode="External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ww.cs.cmu.edu/~tom/mlbook.html" TargetMode="External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hyperlink" Target="https://pjreddie.com/media/image/yologo_2.png" TargetMode="External"/><Relationship Id="rId3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hyperlink" Target="https://pjreddie.com/media/image/Screen_Shot_2018-03-24_at_10.48.42_PM.png" TargetMode="External"/><Relationship Id="rId3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diagramData" Target="../diagrams/data21.xml"/><Relationship Id="rId2" Type="http://schemas.openxmlformats.org/officeDocument/2006/relationships/diagramLayout" Target="../diagrams/layout21.xml"/><Relationship Id="rId3" Type="http://schemas.openxmlformats.org/officeDocument/2006/relationships/diagramQuickStyle" Target="../diagrams/quickStyle21.xml"/><Relationship Id="rId4" Type="http://schemas.openxmlformats.org/officeDocument/2006/relationships/diagramColors" Target="../diagrams/colors21.xml"/><Relationship Id="rId5" Type="http://schemas.microsoft.com/office/2007/relationships/diagramDrawing" Target="../diagrams/drawing21.xml"/><Relationship Id="rId6" Type="http://schemas.openxmlformats.org/officeDocument/2006/relationships/image" Target="../media/image78.png"/><Relationship Id="rId7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hyperlink" Target="https://www.kaggle.com/kazanova/sentiment140" TargetMode="External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diagramData" Target="../diagrams/data22.xml"/><Relationship Id="rId2" Type="http://schemas.openxmlformats.org/officeDocument/2006/relationships/diagramLayout" Target="../diagrams/layout22.xml"/><Relationship Id="rId3" Type="http://schemas.openxmlformats.org/officeDocument/2006/relationships/diagramQuickStyle" Target="../diagrams/quickStyle22.xml"/><Relationship Id="rId4" Type="http://schemas.openxmlformats.org/officeDocument/2006/relationships/diagramColors" Target="../diagrams/colors22.xml"/><Relationship Id="rId5" Type="http://schemas.microsoft.com/office/2007/relationships/diagramDrawing" Target="../diagrams/drawing22.xml"/><Relationship Id="rId6" Type="http://schemas.openxmlformats.org/officeDocument/2006/relationships/diagramData" Target="../diagrams/data23.xml"/><Relationship Id="rId7" Type="http://schemas.openxmlformats.org/officeDocument/2006/relationships/diagramLayout" Target="../diagrams/layout23.xml"/><Relationship Id="rId8" Type="http://schemas.openxmlformats.org/officeDocument/2006/relationships/diagramQuickStyle" Target="../diagrams/quickStyle23.xml"/><Relationship Id="rId9" Type="http://schemas.openxmlformats.org/officeDocument/2006/relationships/diagramColors" Target="../diagrams/colors23.xml"/><Relationship Id="rId10" Type="http://schemas.microsoft.com/office/2007/relationships/diagramDrawing" Target="../diagrams/drawing23.xml"/><Relationship Id="rId1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Word2vec" TargetMode="External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hyperlink" Target="https://dl4jdata.blob.core.windows.net/resources/wordvectors/GoogleNews-vectors-negative300.bin.gz" TargetMode="External"/><Relationship Id="rId3" Type="http://schemas.openxmlformats.org/officeDocument/2006/relationships/hyperlink" Target="https://github.com/ellerenad/deeplearning4j-playground" TargetMode="External"/><Relationship Id="rId4" Type="http://schemas.openxmlformats.org/officeDocument/2006/relationships/diagramData" Target="../diagrams/data24.xml"/><Relationship Id="rId5" Type="http://schemas.openxmlformats.org/officeDocument/2006/relationships/diagramLayout" Target="../diagrams/layout24.xml"/><Relationship Id="rId6" Type="http://schemas.openxmlformats.org/officeDocument/2006/relationships/diagramQuickStyle" Target="../diagrams/quickStyle24.xml"/><Relationship Id="rId7" Type="http://schemas.openxmlformats.org/officeDocument/2006/relationships/diagramColors" Target="../diagrams/colors24.xml"/><Relationship Id="rId8" Type="http://schemas.microsoft.com/office/2007/relationships/diagramDrawing" Target="../diagrams/drawing24.xml"/><Relationship Id="rId9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diagramData" Target="../diagrams/data25.xml"/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7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diagramData" Target="../diagrams/data26.xml"/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7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diagramData" Target="../diagrams/data27.xml"/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7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diagramData" Target="../diagrams/data28.xml"/><Relationship Id="rId3" Type="http://schemas.openxmlformats.org/officeDocument/2006/relationships/diagramLayout" Target="../diagrams/layout28.xml"/><Relationship Id="rId4" Type="http://schemas.openxmlformats.org/officeDocument/2006/relationships/diagramQuickStyle" Target="../diagrams/quickStyle28.xml"/><Relationship Id="rId5" Type="http://schemas.openxmlformats.org/officeDocument/2006/relationships/diagramColors" Target="../diagrams/colors28.xml"/><Relationship Id="rId6" Type="http://schemas.microsoft.com/office/2007/relationships/diagramDrawing" Target="../diagrams/drawing28.xml"/><Relationship Id="rId7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diagramData" Target="../diagrams/data29.xml"/><Relationship Id="rId3" Type="http://schemas.openxmlformats.org/officeDocument/2006/relationships/diagramLayout" Target="../diagrams/layout29.xml"/><Relationship Id="rId4" Type="http://schemas.openxmlformats.org/officeDocument/2006/relationships/diagramQuickStyle" Target="../diagrams/quickStyle29.xml"/><Relationship Id="rId5" Type="http://schemas.openxmlformats.org/officeDocument/2006/relationships/diagramColors" Target="../diagrams/colors29.xml"/><Relationship Id="rId6" Type="http://schemas.microsoft.com/office/2007/relationships/diagramDrawing" Target="../diagrams/drawing29.xml"/><Relationship Id="rId7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diagramData" Target="../diagrams/data30.xml"/><Relationship Id="rId2" Type="http://schemas.openxmlformats.org/officeDocument/2006/relationships/diagramLayout" Target="../diagrams/layout30.xml"/><Relationship Id="rId3" Type="http://schemas.openxmlformats.org/officeDocument/2006/relationships/diagramQuickStyle" Target="../diagrams/quickStyle30.xml"/><Relationship Id="rId4" Type="http://schemas.openxmlformats.org/officeDocument/2006/relationships/diagramColors" Target="../diagrams/colors30.xml"/><Relationship Id="rId5" Type="http://schemas.microsoft.com/office/2007/relationships/diagramDrawing" Target="../diagrams/drawing30.xml"/><Relationship Id="rId6" Type="http://schemas.openxmlformats.org/officeDocument/2006/relationships/image" Target="../media/image98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diagramData" Target="../diagrams/data31.xml"/><Relationship Id="rId3" Type="http://schemas.openxmlformats.org/officeDocument/2006/relationships/diagramLayout" Target="../diagrams/layout31.xml"/><Relationship Id="rId4" Type="http://schemas.openxmlformats.org/officeDocument/2006/relationships/diagramQuickStyle" Target="../diagrams/quickStyle31.xml"/><Relationship Id="rId5" Type="http://schemas.openxmlformats.org/officeDocument/2006/relationships/diagramColors" Target="../diagrams/colors31.xml"/><Relationship Id="rId6" Type="http://schemas.microsoft.com/office/2007/relationships/diagramDrawing" Target="../diagrams/drawing31.xml"/><Relationship Id="rId7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hyperlink" Target="https://deeplearning4j.konduit.ai/config/config-memory" TargetMode="External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1609560" y="295200"/>
            <a:ext cx="10401120" cy="2314440"/>
          </a:xfrm>
          <a:prstGeom prst="rect">
            <a:avLst/>
          </a:prstGeom>
          <a:noFill/>
          <a:ln w="12600">
            <a:noFill/>
          </a:ln>
          <a:effectLst>
            <a:outerShdw dist="37674" dir="2700000">
              <a:srgbClr val="b5f0f1">
                <a:alpha val="59000"/>
              </a:srgbClr>
            </a:outerShdw>
          </a:effectLst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Arial Bold"/>
              </a:rPr>
              <a:t>Machine Learning with Java? Deeplearning4j!</a:t>
            </a:r>
            <a:endParaRPr b="0" lang="en-US" sz="6000" spc="-1" strike="noStrike">
              <a:latin typeface="Gill Sans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3819240" y="3327480"/>
            <a:ext cx="5972040" cy="1454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 Bold"/>
              </a:rPr>
              <a:t>Enrique Llerena Dominguez</a:t>
            </a:r>
            <a:endParaRPr b="0" lang="en-US" sz="2400" spc="-1" strike="noStrike">
              <a:latin typeface="Gill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 Bold"/>
              </a:rPr>
              <a:t>mimacom</a:t>
            </a:r>
            <a:endParaRPr b="0" lang="en-US" sz="2400" spc="-1" strike="noStrike">
              <a:latin typeface="Gill Sans"/>
            </a:endParaRPr>
          </a:p>
        </p:txBody>
      </p:sp>
      <p:pic>
        <p:nvPicPr>
          <p:cNvPr id="168" name="Graphic 2_1" descr=""/>
          <p:cNvPicPr/>
          <p:nvPr/>
        </p:nvPicPr>
        <p:blipFill>
          <a:blip r:embed="rId1"/>
          <a:stretch/>
        </p:blipFill>
        <p:spPr>
          <a:xfrm>
            <a:off x="9791640" y="5429520"/>
            <a:ext cx="1428480" cy="142848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9261000" y="4819320"/>
            <a:ext cx="2489760" cy="1075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l-PL" sz="3200" spc="-1" strike="noStrike">
                <a:solidFill>
                  <a:srgbClr val="000000"/>
                </a:solidFill>
                <a:latin typeface="Gill Sans"/>
                <a:ea typeface="Gill Sans"/>
              </a:rPr>
              <a:t>Platinum Sponsor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3808440" y="0"/>
            <a:ext cx="4574520" cy="685728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89640" y="6400800"/>
            <a:ext cx="4141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Alex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227240" y="1845720"/>
            <a:ext cx="2265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Peter the biologist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icture 2" descr="A picture containing foo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4442760"/>
            <a:ext cx="12191400" cy="1591920"/>
          </a:xfrm>
          <a:prstGeom prst="rect">
            <a:avLst/>
          </a:prstGeom>
          <a:ln>
            <a:noFill/>
          </a:ln>
        </p:spPr>
      </p:pic>
      <p:sp>
        <p:nvSpPr>
          <p:cNvPr id="444" name="CustomShape 1"/>
          <p:cNvSpPr/>
          <p:nvPr/>
        </p:nvSpPr>
        <p:spPr>
          <a:xfrm>
            <a:off x="838080" y="2091960"/>
            <a:ext cx="105865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 files bigger than 40,000 lines, the java.util.Scanner would read just up to the half of the file, messing with the training.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Load the data set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182520" y="365040"/>
            <a:ext cx="52570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Thanks! 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182520" y="1585440"/>
            <a:ext cx="6400800" cy="49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All the code can be found at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https://github.com/ellerenad/deeplearning4j-playground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Twitter @ellerenad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Github @ellerenad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3000" spc="-1" strike="noStrike">
                <a:solidFill>
                  <a:srgbClr val="000000"/>
                </a:solidFill>
                <a:latin typeface="Calibri"/>
              </a:rPr>
              <a:t>Blog posts about this talk at ienjoysoftware.dev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6816600" y="365040"/>
            <a:ext cx="52570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Scan the QR code to get all the relevant links!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2"/>
          <a:stretch/>
        </p:blipFill>
        <p:spPr>
          <a:xfrm>
            <a:off x="6678720" y="1371600"/>
            <a:ext cx="5394960" cy="539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3" descr=""/>
          <p:cNvPicPr/>
          <p:nvPr/>
        </p:nvPicPr>
        <p:blipFill>
          <a:blip r:embed="rId1"/>
          <a:stretch/>
        </p:blipFill>
        <p:spPr>
          <a:xfrm>
            <a:off x="2054880" y="0"/>
            <a:ext cx="8081640" cy="685728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89640" y="6400800"/>
            <a:ext cx="4553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https://en.wikipedia.org/wiki/Gasp%C3%A9_Peninsula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7369200" cy="6857280"/>
          </a:xfrm>
          <a:prstGeom prst="rect">
            <a:avLst/>
          </a:prstGeom>
          <a:ln>
            <a:noFill/>
          </a:ln>
        </p:spPr>
      </p:pic>
      <p:pic>
        <p:nvPicPr>
          <p:cNvPr id="200" name="Picture 2" descr=""/>
          <p:cNvPicPr/>
          <p:nvPr/>
        </p:nvPicPr>
        <p:blipFill>
          <a:blip r:embed="rId2"/>
          <a:srcRect l="0" t="0" r="-5" b="0"/>
          <a:stretch/>
        </p:blipFill>
        <p:spPr>
          <a:xfrm>
            <a:off x="7534800" y="0"/>
            <a:ext cx="4656600" cy="3345840"/>
          </a:xfrm>
          <a:prstGeom prst="rect">
            <a:avLst/>
          </a:prstGeom>
          <a:ln>
            <a:noFill/>
          </a:ln>
        </p:spPr>
      </p:pic>
      <p:pic>
        <p:nvPicPr>
          <p:cNvPr id="201" name="Picture 4" descr=""/>
          <p:cNvPicPr/>
          <p:nvPr/>
        </p:nvPicPr>
        <p:blipFill>
          <a:blip r:embed="rId3"/>
          <a:srcRect l="0" t="0" r="-5" b="0"/>
          <a:stretch/>
        </p:blipFill>
        <p:spPr>
          <a:xfrm>
            <a:off x="7534800" y="3511440"/>
            <a:ext cx="4656600" cy="334584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89640" y="6400800"/>
            <a:ext cx="4553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https://en.wikipedia.org/wiki/Iris_flower_data_set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4553280" cy="4236840"/>
          </a:xfrm>
          <a:prstGeom prst="rect">
            <a:avLst/>
          </a:prstGeom>
          <a:ln>
            <a:noFill/>
          </a:ln>
        </p:spPr>
      </p:pic>
      <p:pic>
        <p:nvPicPr>
          <p:cNvPr id="205" name="Picture 2" descr=""/>
          <p:cNvPicPr/>
          <p:nvPr/>
        </p:nvPicPr>
        <p:blipFill>
          <a:blip r:embed="rId2"/>
          <a:srcRect l="0" t="0" r="-5" b="0"/>
          <a:stretch/>
        </p:blipFill>
        <p:spPr>
          <a:xfrm>
            <a:off x="7637760" y="0"/>
            <a:ext cx="4553280" cy="3271680"/>
          </a:xfrm>
          <a:prstGeom prst="rect">
            <a:avLst/>
          </a:prstGeom>
          <a:ln>
            <a:noFill/>
          </a:ln>
        </p:spPr>
      </p:pic>
      <p:pic>
        <p:nvPicPr>
          <p:cNvPr id="206" name="Picture 4" descr=""/>
          <p:cNvPicPr/>
          <p:nvPr/>
        </p:nvPicPr>
        <p:blipFill>
          <a:blip r:embed="rId3"/>
          <a:srcRect l="0" t="0" r="-5" b="0"/>
          <a:stretch/>
        </p:blipFill>
        <p:spPr>
          <a:xfrm>
            <a:off x="4554000" y="3272400"/>
            <a:ext cx="4873320" cy="350172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89640" y="6400800"/>
            <a:ext cx="4553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https://en.wikipedia.org/wiki/Iris_flower_data_set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10597680" y="3272400"/>
            <a:ext cx="19818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Setosa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9411480" y="6277680"/>
            <a:ext cx="22442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Versicolor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0" y="4237560"/>
            <a:ext cx="19818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Virginica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 descr="blue ruler"/>
          <p:cNvPicPr/>
          <p:nvPr/>
        </p:nvPicPr>
        <p:blipFill>
          <a:blip r:embed="rId1"/>
          <a:stretch/>
        </p:blipFill>
        <p:spPr>
          <a:xfrm>
            <a:off x="0" y="0"/>
            <a:ext cx="12743640" cy="685728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8032320" y="6490440"/>
            <a:ext cx="4553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Blaz Erzetic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Picture 2" descr="person using pencil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89640" y="6400800"/>
            <a:ext cx="4553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Ben Mullins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" descr="fried food on white ceramic plate"/>
          <p:cNvPicPr/>
          <p:nvPr/>
        </p:nvPicPr>
        <p:blipFill>
          <a:blip r:embed="rId1"/>
          <a:stretch/>
        </p:blipFill>
        <p:spPr>
          <a:xfrm>
            <a:off x="2666880" y="0"/>
            <a:ext cx="6857280" cy="685728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89640" y="6400800"/>
            <a:ext cx="4553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3808440" y="0"/>
            <a:ext cx="4574520" cy="685728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89640" y="6400800"/>
            <a:ext cx="4141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Alex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6843960" y="154080"/>
            <a:ext cx="4574520" cy="1761120"/>
          </a:xfrm>
          <a:prstGeom prst="wedgeEllipseCallout">
            <a:avLst>
              <a:gd name="adj1" fmla="val -45816"/>
              <a:gd name="adj2" fmla="val 6497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 would be really cool that someone else could classify this flower just by providing the measurements!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2" name="Picture 2" descr="woman in purple shirt holding green and yellow floral ceramic bowl"/>
          <p:cNvPicPr/>
          <p:nvPr/>
        </p:nvPicPr>
        <p:blipFill>
          <a:blip r:embed="rId1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89640" y="6400800"/>
            <a:ext cx="4141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89640" y="180360"/>
            <a:ext cx="2832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Teresa the software engineer, Peter’s daughter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" descr="woman in purple shirt holding green and yellow floral ceramic bowl"/>
          <p:cNvPicPr/>
          <p:nvPr/>
        </p:nvPicPr>
        <p:blipFill>
          <a:blip r:embed="rId1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89640" y="6400800"/>
            <a:ext cx="4141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7021440" y="143280"/>
            <a:ext cx="3678480" cy="1761120"/>
          </a:xfrm>
          <a:prstGeom prst="wedgeEllipseCallout">
            <a:avLst>
              <a:gd name="adj1" fmla="val -41543"/>
              <a:gd name="adj2" fmla="val 5941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hey! I can automate that!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655200" y="365040"/>
            <a:ext cx="5119560" cy="16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</a:rPr>
              <a:t>$whoami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655200" y="2575080"/>
            <a:ext cx="5119560" cy="378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4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Enrique Llerena Dominguez</a:t>
            </a:r>
            <a:endParaRPr b="0" lang="en-US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Senior Software Engineer / Tech Lead @ mimacom</a:t>
            </a:r>
            <a:endParaRPr b="0" lang="en-US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Experience developing software for the finance, retail, pharma, and automotive industry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Professional Interests: Software Architecture, Cloud Computing, Artificial Intelligence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Free Time: Spending time with my kids, watching football, learning german and developing nice things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2" name="Picture 3" descr=""/>
          <p:cNvPicPr/>
          <p:nvPr/>
        </p:nvPicPr>
        <p:blipFill>
          <a:blip r:embed="rId1"/>
          <a:stretch/>
        </p:blipFill>
        <p:spPr>
          <a:xfrm>
            <a:off x="5878800" y="0"/>
            <a:ext cx="63126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9" name="Picture 4" descr="woman in purple long sleeve shirt drinking orange juice"/>
          <p:cNvPicPr/>
          <p:nvPr/>
        </p:nvPicPr>
        <p:blipFill>
          <a:blip r:embed="rId1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89640" y="6400800"/>
            <a:ext cx="4141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4898520" y="272160"/>
            <a:ext cx="2829600" cy="1262160"/>
          </a:xfrm>
          <a:prstGeom prst="wedgeEllipseCallout">
            <a:avLst>
              <a:gd name="adj1" fmla="val -41543"/>
              <a:gd name="adj2" fmla="val 5941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But first things first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3" name="Picture 2" descr="gray and black HP laptop"/>
          <p:cNvPicPr/>
          <p:nvPr/>
        </p:nvPicPr>
        <p:blipFill>
          <a:blip r:embed="rId1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89640" y="6400800"/>
            <a:ext cx="4141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NESA by Makers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raphic 3" descr=""/>
          <p:cNvPicPr/>
          <p:nvPr/>
        </p:nvPicPr>
        <p:blipFill>
          <a:blip r:embed="rId1"/>
          <a:stretch/>
        </p:blipFill>
        <p:spPr>
          <a:xfrm>
            <a:off x="4134240" y="1557000"/>
            <a:ext cx="1556640" cy="2847960"/>
          </a:xfrm>
          <a:prstGeom prst="rect">
            <a:avLst/>
          </a:prstGeom>
          <a:ln>
            <a:noFill/>
          </a:ln>
        </p:spPr>
      </p:pic>
      <p:pic>
        <p:nvPicPr>
          <p:cNvPr id="236" name="Picture 4" descr="person using pencil"/>
          <p:cNvPicPr/>
          <p:nvPr/>
        </p:nvPicPr>
        <p:blipFill>
          <a:blip r:embed="rId2"/>
          <a:stretch/>
        </p:blipFill>
        <p:spPr>
          <a:xfrm>
            <a:off x="300240" y="2355120"/>
            <a:ext cx="2433240" cy="136800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4384080" y="5455440"/>
            <a:ext cx="7807320" cy="20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sources: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Ben Mullins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Unsplash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 Logo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https://github.com/eclipse/deeplearning4j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Java Logo, By Source (WP:NFCC#4), Fair use, </a:t>
            </a:r>
            <a:r>
              <a:rPr b="0" lang="de-DE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https://en.wikipedia.org/w/index.php?curid=51298819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Maven Logo, By Apache Software Foundation - Apache Software Foundation </a:t>
            </a:r>
            <a:r>
              <a:rPr b="0" lang="de-DE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7"/>
              </a:rPr>
              <a:t>http://maven.apache.org/images/maventxt_logo_200.gif</a:t>
            </a:r>
            <a:r>
              <a:rPr b="0" lang="de-DE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, Attribution, </a:t>
            </a:r>
            <a:r>
              <a:rPr b="0" lang="de-DE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8"/>
              </a:rPr>
              <a:t>https://commons.wikimedia.org/w/index.php?curid=10365467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61800" y="3854520"/>
            <a:ext cx="2019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Labeled dataset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822960" y="320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0" name="Graphic 9" descr=""/>
          <p:cNvPicPr/>
          <p:nvPr/>
        </p:nvPicPr>
        <p:blipFill>
          <a:blip r:embed="rId9"/>
          <a:stretch/>
        </p:blipFill>
        <p:spPr>
          <a:xfrm>
            <a:off x="7292520" y="3746520"/>
            <a:ext cx="3407760" cy="777600"/>
          </a:xfrm>
          <a:prstGeom prst="rect">
            <a:avLst/>
          </a:prstGeom>
          <a:ln>
            <a:noFill/>
          </a:ln>
        </p:spPr>
      </p:pic>
      <p:pic>
        <p:nvPicPr>
          <p:cNvPr id="241" name="Picture 2" descr=""/>
          <p:cNvPicPr/>
          <p:nvPr/>
        </p:nvPicPr>
        <p:blipFill>
          <a:blip r:embed="rId10"/>
          <a:stretch/>
        </p:blipFill>
        <p:spPr>
          <a:xfrm>
            <a:off x="7091640" y="1793160"/>
            <a:ext cx="3809160" cy="156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Problem description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Type: Classification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Dataset: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Number of instances: 150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Number of attributes: 4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sepal length in cm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sepal width in cm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petal length in cm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petal width in cm</a:t>
            </a:r>
            <a:endParaRPr b="0" lang="en-US" sz="20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Number of classes: 3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Iris Setosa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Iris Versicolour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Iris Virginica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4757040" y="6492960"/>
            <a:ext cx="82072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University of California, Irvine , Iris Data Set.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https://archive.ics.uci.edu/ml/datasets/iris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, retrieved 08.2020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9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472840" y="0"/>
            <a:ext cx="724572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Training step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309804072"/>
              </p:ext>
            </p:extLst>
          </p:nvPr>
        </p:nvGraphicFramePr>
        <p:xfrm>
          <a:off x="342000" y="1324080"/>
          <a:ext cx="11356560" cy="212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662284233"/>
              </p:ext>
            </p:extLst>
          </p:nvPr>
        </p:nvGraphicFramePr>
        <p:xfrm>
          <a:off x="342000" y="4114800"/>
          <a:ext cx="11356560" cy="212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3808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Iris Classifier Trainer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8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9000" cy="469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2600" cy="2952720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2885693527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2600" cy="2952720"/>
          </a:xfrm>
          <a:prstGeom prst="rect">
            <a:avLst/>
          </a:prstGeom>
          <a:ln>
            <a:noFill/>
          </a:ln>
        </p:spPr>
      </p:pic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2053581760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1" name="CustomShape 1"/>
          <p:cNvSpPr/>
          <p:nvPr/>
        </p:nvSpPr>
        <p:spPr>
          <a:xfrm>
            <a:off x="4659120" y="3674880"/>
            <a:ext cx="3204000" cy="3650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2600" cy="2952720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3763844495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3" name="CustomShape 1"/>
          <p:cNvSpPr/>
          <p:nvPr/>
        </p:nvSpPr>
        <p:spPr>
          <a:xfrm>
            <a:off x="4493520" y="4127760"/>
            <a:ext cx="5668560" cy="81360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 flipH="1" flipV="1">
            <a:off x="6940080" y="4606200"/>
            <a:ext cx="617760" cy="81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82880" y="640080"/>
            <a:ext cx="5591880" cy="57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Twitter @ellerenad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Github @ellerenad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DE" sz="2400" spc="-1" strike="noStrike">
                <a:solidFill>
                  <a:srgbClr val="000000"/>
                </a:solidFill>
                <a:latin typeface="Calibri"/>
              </a:rPr>
              <a:t>ellerenad@hotmail.com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ienjoysoftware.dev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Scan the QR code!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4" name="Picture 3" descr=""/>
          <p:cNvPicPr/>
          <p:nvPr/>
        </p:nvPicPr>
        <p:blipFill>
          <a:blip r:embed="rId1"/>
          <a:stretch/>
        </p:blipFill>
        <p:spPr>
          <a:xfrm>
            <a:off x="5878800" y="0"/>
            <a:ext cx="6312600" cy="685728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822960" y="3291840"/>
            <a:ext cx="3749040" cy="374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Content Placeholder 10" descr="A picture containing monitor, screen, sitting, holding&#10;&#10;Description automatically generated"/>
          <p:cNvPicPr/>
          <p:nvPr/>
        </p:nvPicPr>
        <p:blipFill>
          <a:blip r:embed="rId1"/>
          <a:stretch/>
        </p:blipFill>
        <p:spPr>
          <a:xfrm>
            <a:off x="-21600" y="2716200"/>
            <a:ext cx="12213000" cy="1989360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3522349407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Content Placeholder 4" descr="A picture containing tabl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788200"/>
            <a:ext cx="12196440" cy="2131920"/>
          </a:xfrm>
          <a:prstGeom prst="rect">
            <a:avLst/>
          </a:prstGeom>
          <a:ln>
            <a:noFill/>
          </a:ln>
        </p:spPr>
      </p:pic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1049125213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9320" cy="5176440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8"/>
          <p:cNvGraphicFramePr/>
          <p:nvPr>
            <p:extLst>
              <p:ext uri="{D42A27DB-BD31-4B8C-83A1-F6EECF244321}">
                <p14:modId xmlns:p14="http://schemas.microsoft.com/office/powerpoint/2010/main" val="3141609141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9320" cy="517644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5434200" y="3968280"/>
            <a:ext cx="2611800" cy="5223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2"/>
          <p:cNvSpPr/>
          <p:nvPr/>
        </p:nvSpPr>
        <p:spPr>
          <a:xfrm>
            <a:off x="3169800" y="5717520"/>
            <a:ext cx="5694840" cy="5223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" name="Diagram9"/>
          <p:cNvGraphicFramePr/>
          <p:nvPr>
            <p:extLst>
              <p:ext uri="{D42A27DB-BD31-4B8C-83A1-F6EECF244321}">
                <p14:modId xmlns:p14="http://schemas.microsoft.com/office/powerpoint/2010/main" val="338003038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9320" cy="5176440"/>
          </a:xfrm>
          <a:prstGeom prst="rect">
            <a:avLst/>
          </a:prstGeom>
          <a:ln>
            <a:noFill/>
          </a:ln>
        </p:spPr>
      </p:pic>
      <p:sp>
        <p:nvSpPr>
          <p:cNvPr id="262" name="CustomShape 1"/>
          <p:cNvSpPr/>
          <p:nvPr/>
        </p:nvSpPr>
        <p:spPr>
          <a:xfrm>
            <a:off x="5434200" y="3968280"/>
            <a:ext cx="2611800" cy="5223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2"/>
          <p:cNvSpPr/>
          <p:nvPr/>
        </p:nvSpPr>
        <p:spPr>
          <a:xfrm>
            <a:off x="3169800" y="5717520"/>
            <a:ext cx="5694840" cy="5223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Picture 7" descr=""/>
          <p:cNvPicPr/>
          <p:nvPr/>
        </p:nvPicPr>
        <p:blipFill>
          <a:blip r:embed="rId2"/>
          <a:stretch/>
        </p:blipFill>
        <p:spPr>
          <a:xfrm>
            <a:off x="5840280" y="3282480"/>
            <a:ext cx="4977720" cy="522360"/>
          </a:xfrm>
          <a:prstGeom prst="rect">
            <a:avLst/>
          </a:prstGeom>
          <a:ln>
            <a:noFill/>
          </a:ln>
        </p:spPr>
      </p:pic>
      <p:pic>
        <p:nvPicPr>
          <p:cNvPr id="265" name="Picture 8" descr=""/>
          <p:cNvPicPr/>
          <p:nvPr/>
        </p:nvPicPr>
        <p:blipFill>
          <a:blip r:embed="rId3"/>
          <a:stretch/>
        </p:blipFill>
        <p:spPr>
          <a:xfrm>
            <a:off x="9270360" y="5371920"/>
            <a:ext cx="1835280" cy="1157760"/>
          </a:xfrm>
          <a:prstGeom prst="rect">
            <a:avLst/>
          </a:prstGeom>
          <a:ln>
            <a:noFill/>
          </a:ln>
        </p:spPr>
      </p:pic>
      <p:graphicFrame>
        <p:nvGraphicFramePr>
          <p:cNvPr id="10" name="Diagram10"/>
          <p:cNvGraphicFramePr/>
          <p:nvPr>
            <p:extLst>
              <p:ext uri="{D42A27DB-BD31-4B8C-83A1-F6EECF244321}">
                <p14:modId xmlns:p14="http://schemas.microsoft.com/office/powerpoint/2010/main" val="1664639912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10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080440"/>
            <a:ext cx="12191400" cy="4776840"/>
          </a:xfrm>
          <a:prstGeom prst="rect">
            <a:avLst/>
          </a:prstGeom>
          <a:ln>
            <a:noFill/>
          </a:ln>
        </p:spPr>
      </p:pic>
      <p:graphicFrame>
        <p:nvGraphicFramePr>
          <p:cNvPr id="11" name="Diagram11"/>
          <p:cNvGraphicFramePr/>
          <p:nvPr>
            <p:extLst>
              <p:ext uri="{D42A27DB-BD31-4B8C-83A1-F6EECF244321}">
                <p14:modId xmlns:p14="http://schemas.microsoft.com/office/powerpoint/2010/main" val="1259586402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" descr="A picture containing sitting, tabl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877760"/>
            <a:ext cx="12191400" cy="3101400"/>
          </a:xfrm>
          <a:prstGeom prst="rect">
            <a:avLst/>
          </a:prstGeom>
          <a:ln>
            <a:noFill/>
          </a:ln>
        </p:spPr>
      </p:pic>
      <p:graphicFrame>
        <p:nvGraphicFramePr>
          <p:cNvPr id="12" name="Diagram12"/>
          <p:cNvGraphicFramePr/>
          <p:nvPr>
            <p:extLst>
              <p:ext uri="{D42A27DB-BD31-4B8C-83A1-F6EECF244321}">
                <p14:modId xmlns:p14="http://schemas.microsoft.com/office/powerpoint/2010/main" val="3720974136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3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979560" y="1417680"/>
            <a:ext cx="10231920" cy="4888440"/>
          </a:xfrm>
          <a:prstGeom prst="rect">
            <a:avLst/>
          </a:prstGeom>
          <a:ln>
            <a:noFill/>
          </a:ln>
        </p:spPr>
      </p:pic>
      <p:graphicFrame>
        <p:nvGraphicFramePr>
          <p:cNvPr id="13" name="Diagram13"/>
          <p:cNvGraphicFramePr/>
          <p:nvPr>
            <p:extLst>
              <p:ext uri="{D42A27DB-BD31-4B8C-83A1-F6EECF244321}">
                <p14:modId xmlns:p14="http://schemas.microsoft.com/office/powerpoint/2010/main" val="3720605578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072880"/>
            <a:ext cx="12191400" cy="2711520"/>
          </a:xfrm>
          <a:prstGeom prst="rect">
            <a:avLst/>
          </a:prstGeom>
          <a:ln>
            <a:noFill/>
          </a:ln>
        </p:spPr>
      </p:pic>
      <p:graphicFrame>
        <p:nvGraphicFramePr>
          <p:cNvPr id="14" name="Diagram14"/>
          <p:cNvGraphicFramePr/>
          <p:nvPr>
            <p:extLst>
              <p:ext uri="{D42A27DB-BD31-4B8C-83A1-F6EECF244321}">
                <p14:modId xmlns:p14="http://schemas.microsoft.com/office/powerpoint/2010/main" val="2875567545"/>
              </p:ext>
            </p:extLst>
          </p:nvPr>
        </p:nvGraphicFramePr>
        <p:xfrm>
          <a:off x="-11520" y="195840"/>
          <a:ext cx="12191400" cy="98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Prediction step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5" name="Diagram15"/>
          <p:cNvGraphicFramePr/>
          <p:nvPr>
            <p:extLst>
              <p:ext uri="{D42A27DB-BD31-4B8C-83A1-F6EECF244321}">
                <p14:modId xmlns:p14="http://schemas.microsoft.com/office/powerpoint/2010/main" val="422945670"/>
              </p:ext>
            </p:extLst>
          </p:nvPr>
        </p:nvGraphicFramePr>
        <p:xfrm>
          <a:off x="0" y="2664720"/>
          <a:ext cx="12191400" cy="154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rafik 1" descr=""/>
          <p:cNvPicPr/>
          <p:nvPr/>
        </p:nvPicPr>
        <p:blipFill>
          <a:blip r:embed="rId1"/>
          <a:stretch/>
        </p:blipFill>
        <p:spPr>
          <a:xfrm>
            <a:off x="0" y="0"/>
            <a:ext cx="12240360" cy="685728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9262800" y="0"/>
            <a:ext cx="2977920" cy="1068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Logo" descr=""/>
          <p:cNvPicPr/>
          <p:nvPr/>
        </p:nvPicPr>
        <p:blipFill>
          <a:blip r:embed="rId2"/>
          <a:stretch/>
        </p:blipFill>
        <p:spPr>
          <a:xfrm>
            <a:off x="9555120" y="191520"/>
            <a:ext cx="2393280" cy="68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83808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Iris Classifier </a:t>
            </a: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Predictor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2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9000" cy="469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986120"/>
            <a:ext cx="12191400" cy="2885040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Diagram16"/>
          <p:cNvGraphicFramePr/>
          <p:nvPr>
            <p:extLst>
              <p:ext uri="{D42A27DB-BD31-4B8C-83A1-F6EECF244321}">
                <p14:modId xmlns:p14="http://schemas.microsoft.com/office/powerpoint/2010/main" val="733339935"/>
              </p:ext>
            </p:extLst>
          </p:nvPr>
        </p:nvGraphicFramePr>
        <p:xfrm>
          <a:off x="0" y="0"/>
          <a:ext cx="12191400" cy="154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A screen 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740160" y="1708920"/>
            <a:ext cx="10710720" cy="4713120"/>
          </a:xfrm>
          <a:prstGeom prst="rect">
            <a:avLst/>
          </a:prstGeom>
          <a:ln>
            <a:noFill/>
          </a:ln>
        </p:spPr>
      </p:pic>
      <p:graphicFrame>
        <p:nvGraphicFramePr>
          <p:cNvPr id="17" name="Diagram17"/>
          <p:cNvGraphicFramePr/>
          <p:nvPr>
            <p:extLst>
              <p:ext uri="{D42A27DB-BD31-4B8C-83A1-F6EECF244321}">
                <p14:modId xmlns:p14="http://schemas.microsoft.com/office/powerpoint/2010/main" val="3675460785"/>
              </p:ext>
            </p:extLst>
          </p:nvPr>
        </p:nvGraphicFramePr>
        <p:xfrm>
          <a:off x="0" y="0"/>
          <a:ext cx="12191400" cy="154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221560"/>
            <a:ext cx="12191400" cy="2414160"/>
          </a:xfrm>
          <a:prstGeom prst="rect">
            <a:avLst/>
          </a:prstGeom>
          <a:ln>
            <a:noFill/>
          </a:ln>
        </p:spPr>
      </p:pic>
      <p:graphicFrame>
        <p:nvGraphicFramePr>
          <p:cNvPr id="18" name="Diagram18"/>
          <p:cNvGraphicFramePr/>
          <p:nvPr>
            <p:extLst>
              <p:ext uri="{D42A27DB-BD31-4B8C-83A1-F6EECF244321}">
                <p14:modId xmlns:p14="http://schemas.microsoft.com/office/powerpoint/2010/main" val="3585275030"/>
              </p:ext>
            </p:extLst>
          </p:nvPr>
        </p:nvGraphicFramePr>
        <p:xfrm>
          <a:off x="0" y="0"/>
          <a:ext cx="12191400" cy="154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19"/>
          <p:cNvGraphicFramePr/>
          <p:nvPr>
            <p:extLst>
              <p:ext uri="{D42A27DB-BD31-4B8C-83A1-F6EECF244321}">
                <p14:modId xmlns:p14="http://schemas.microsoft.com/office/powerpoint/2010/main" val="1036937616"/>
              </p:ext>
            </p:extLst>
          </p:nvPr>
        </p:nvGraphicFramePr>
        <p:xfrm>
          <a:off x="0" y="0"/>
          <a:ext cx="12191400" cy="154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76" name="Picture 6" descr="A screenshot of a cell phon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2221560"/>
            <a:ext cx="12191400" cy="366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20"/>
          <p:cNvGraphicFramePr/>
          <p:nvPr>
            <p:extLst>
              <p:ext uri="{D42A27DB-BD31-4B8C-83A1-F6EECF244321}">
                <p14:modId xmlns:p14="http://schemas.microsoft.com/office/powerpoint/2010/main" val="1026108669"/>
              </p:ext>
            </p:extLst>
          </p:nvPr>
        </p:nvGraphicFramePr>
        <p:xfrm>
          <a:off x="0" y="0"/>
          <a:ext cx="12191400" cy="154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77" name="Picture 4" descr="A picture containing sitting, tabl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2652120"/>
            <a:ext cx="12191400" cy="303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5" descr=""/>
          <p:cNvPicPr/>
          <p:nvPr/>
        </p:nvPicPr>
        <p:blipFill>
          <a:blip r:embed="rId1"/>
          <a:stretch/>
        </p:blipFill>
        <p:spPr>
          <a:xfrm>
            <a:off x="0" y="1132560"/>
            <a:ext cx="12191400" cy="459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7511040" y="2733480"/>
            <a:ext cx="3656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Peter is happy!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0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1521000" y="-32760"/>
            <a:ext cx="4574520" cy="685728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4256280" y="132120"/>
            <a:ext cx="4429800" cy="1761120"/>
          </a:xfrm>
          <a:prstGeom prst="wedgeEllipseCallout">
            <a:avLst>
              <a:gd name="adj1" fmla="val -41543"/>
              <a:gd name="adj2" fmla="val 59411"/>
            </a:avLst>
          </a:prstGeom>
          <a:solidFill>
            <a:schemeClr val="accent2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Now my friends can classify these flowers just by calling the FlowerClassification API with the measurements! :D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What did we learn?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 main steps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Training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Input: Labeled dataset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Output: Trained model</a:t>
            </a:r>
            <a:endParaRPr b="0" lang="en-US" sz="20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Prediction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Input: Trained model + unlabeled data</a:t>
            </a:r>
            <a:endParaRPr b="0" lang="en-US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Output: Prediction -&gt; in this case, of type “classification”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How to use Deeplearning4j to train a model, export it, load it and perform a prediction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Machine Learning Approaches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Supervised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Classification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Regression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Unsupervised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Reinforcement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4757040" y="6492960"/>
            <a:ext cx="8207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Wikipedia, Machine Learning.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https://en.wikipedia.org/wiki/Machine_learning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, retrieved 08.2020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Machine Learning 101 + deeplearning4j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Deeplearning4j integrations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Hands on examples: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Image classification – Approach and code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Sentiment analysis – Approach and code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Machine Learning Approaches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Supervised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Classification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Regression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Unsupervised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Reinforcement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 flipH="1" flipV="1">
            <a:off x="4894560" y="2485080"/>
            <a:ext cx="320436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4"/>
          <p:cNvSpPr/>
          <p:nvPr/>
        </p:nvSpPr>
        <p:spPr>
          <a:xfrm flipH="1">
            <a:off x="4894560" y="3403440"/>
            <a:ext cx="3204360" cy="36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5"/>
          <p:cNvSpPr/>
          <p:nvPr/>
        </p:nvSpPr>
        <p:spPr>
          <a:xfrm flipH="1">
            <a:off x="4964400" y="3403440"/>
            <a:ext cx="3134520" cy="136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2" name="Picture 2" descr=""/>
          <p:cNvPicPr/>
          <p:nvPr/>
        </p:nvPicPr>
        <p:blipFill>
          <a:blip r:embed="rId1"/>
          <a:stretch/>
        </p:blipFill>
        <p:spPr>
          <a:xfrm>
            <a:off x="8100360" y="2622600"/>
            <a:ext cx="3809160" cy="156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Machine Learning Algorithms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Examples: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Support Vector Machines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Linear regression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Logistic regression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Naive Bayes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Linear discriminant analysis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Decision trees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Neural Networks (Multilayer perceptron)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 flipH="1">
            <a:off x="7032600" y="3537360"/>
            <a:ext cx="1001880" cy="112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6" name="Picture 2" descr=""/>
          <p:cNvPicPr/>
          <p:nvPr/>
        </p:nvPicPr>
        <p:blipFill>
          <a:blip r:embed="rId1"/>
          <a:stretch/>
        </p:blipFill>
        <p:spPr>
          <a:xfrm>
            <a:off x="8100360" y="2622600"/>
            <a:ext cx="3809160" cy="156132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4757040" y="6492960"/>
            <a:ext cx="8207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Wikipedia, Machine Learning.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https://en.wikipedia.org/wiki/Machine_learning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, retrieved 08.2020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838080" y="5973480"/>
            <a:ext cx="56671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Apache Spark logo,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https://spark.apache.org/images/spark-logo-trademark.png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Apache Hadoop logo,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https://hadoop.apache.org/hadoop-logo.jpg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00" name="Picture 4" descr=""/>
          <p:cNvPicPr/>
          <p:nvPr/>
        </p:nvPicPr>
        <p:blipFill>
          <a:blip r:embed="rId3"/>
          <a:stretch/>
        </p:blipFill>
        <p:spPr>
          <a:xfrm>
            <a:off x="7634520" y="1415880"/>
            <a:ext cx="3116520" cy="1657440"/>
          </a:xfrm>
          <a:prstGeom prst="rect">
            <a:avLst/>
          </a:prstGeom>
          <a:ln>
            <a:noFill/>
          </a:ln>
        </p:spPr>
      </p:pic>
      <p:pic>
        <p:nvPicPr>
          <p:cNvPr id="301" name="Picture 6" descr="hadoop-logo"/>
          <p:cNvPicPr/>
          <p:nvPr/>
        </p:nvPicPr>
        <p:blipFill>
          <a:blip r:embed="rId4"/>
          <a:stretch/>
        </p:blipFill>
        <p:spPr>
          <a:xfrm>
            <a:off x="7634520" y="3783960"/>
            <a:ext cx="3567960" cy="901080"/>
          </a:xfrm>
          <a:prstGeom prst="rect">
            <a:avLst/>
          </a:prstGeom>
          <a:ln>
            <a:noFill/>
          </a:ln>
        </p:spPr>
      </p:pic>
      <p:sp>
        <p:nvSpPr>
          <p:cNvPr id="302" name="CustomShape 3"/>
          <p:cNvSpPr/>
          <p:nvPr/>
        </p:nvSpPr>
        <p:spPr>
          <a:xfrm>
            <a:off x="838080" y="3167280"/>
            <a:ext cx="4074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Distributed training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4" name="Picture 2" descr=""/>
          <p:cNvPicPr/>
          <p:nvPr/>
        </p:nvPicPr>
        <p:blipFill>
          <a:blip r:embed="rId1"/>
          <a:stretch/>
        </p:blipFill>
        <p:spPr>
          <a:xfrm>
            <a:off x="5942520" y="3840480"/>
            <a:ext cx="4525200" cy="131148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838080" y="6169680"/>
            <a:ext cx="566712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Keras logo,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https://keras.io/img/logo.png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Nivida CUDA logo,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https://en.wikipedia.org/w/index.php?curid=53650345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06" name="Picture 8" descr=""/>
          <p:cNvPicPr/>
          <p:nvPr/>
        </p:nvPicPr>
        <p:blipFill>
          <a:blip r:embed="rId4"/>
          <a:stretch/>
        </p:blipFill>
        <p:spPr>
          <a:xfrm>
            <a:off x="6983280" y="1690560"/>
            <a:ext cx="3116520" cy="1888200"/>
          </a:xfrm>
          <a:prstGeom prst="rect">
            <a:avLst/>
          </a:prstGeom>
          <a:ln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838080" y="2373480"/>
            <a:ext cx="4074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Parallel training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838080" y="4235400"/>
            <a:ext cx="4074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 models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0" name="Picture 2" descr=""/>
          <p:cNvPicPr/>
          <p:nvPr/>
        </p:nvPicPr>
        <p:blipFill>
          <a:blip r:embed="rId1"/>
          <a:stretch/>
        </p:blipFill>
        <p:spPr>
          <a:xfrm>
            <a:off x="3832920" y="1961640"/>
            <a:ext cx="4525200" cy="1311480"/>
          </a:xfrm>
          <a:prstGeom prst="rect">
            <a:avLst/>
          </a:prstGeom>
          <a:ln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838080" y="5938920"/>
            <a:ext cx="56671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Keras logo,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https://keras.io/img/logo.png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Keras description, Keras,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https://en.wikipedia.org/wiki/Keras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, retrieved 08/2020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838080" y="3986280"/>
            <a:ext cx="112921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Keras is an open-source neural-network library written in Python. It is capable of running on top of TensorFlow, Microsoft Cognitive Toolkit, R, Theano, or PlaidML.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838080" y="365040"/>
            <a:ext cx="4106880" cy="96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One step back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4" name="Picture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4945680" y="0"/>
            <a:ext cx="724572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709200" y="3167280"/>
            <a:ext cx="4074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Decoupled in time!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6" name="Picture 11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5261400" y="0"/>
            <a:ext cx="69300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raphic 3" descr=""/>
          <p:cNvPicPr/>
          <p:nvPr/>
        </p:nvPicPr>
        <p:blipFill>
          <a:blip r:embed="rId1"/>
          <a:stretch/>
        </p:blipFill>
        <p:spPr>
          <a:xfrm>
            <a:off x="3413520" y="265680"/>
            <a:ext cx="1116360" cy="2042640"/>
          </a:xfrm>
          <a:prstGeom prst="rect">
            <a:avLst/>
          </a:prstGeom>
          <a:ln>
            <a:noFill/>
          </a:ln>
        </p:spPr>
      </p:pic>
      <p:pic>
        <p:nvPicPr>
          <p:cNvPr id="318" name="Graphic 4" descr=""/>
          <p:cNvPicPr/>
          <p:nvPr/>
        </p:nvPicPr>
        <p:blipFill>
          <a:blip r:embed="rId2"/>
          <a:stretch/>
        </p:blipFill>
        <p:spPr>
          <a:xfrm>
            <a:off x="3413520" y="4566240"/>
            <a:ext cx="1116360" cy="2042640"/>
          </a:xfrm>
          <a:prstGeom prst="rect">
            <a:avLst/>
          </a:prstGeom>
          <a:ln>
            <a:noFill/>
          </a:ln>
        </p:spPr>
      </p:pic>
      <p:sp>
        <p:nvSpPr>
          <p:cNvPr id="319" name="CustomShape 1"/>
          <p:cNvSpPr/>
          <p:nvPr/>
        </p:nvSpPr>
        <p:spPr>
          <a:xfrm>
            <a:off x="0" y="6346080"/>
            <a:ext cx="24944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* JVM Language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0" name="Picture 2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5449320" y="0"/>
            <a:ext cx="69300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"/>
          <p:cNvPicPr/>
          <p:nvPr/>
        </p:nvPicPr>
        <p:blipFill>
          <a:blip r:embed="rId1"/>
          <a:stretch/>
        </p:blipFill>
        <p:spPr>
          <a:xfrm>
            <a:off x="6978240" y="2148480"/>
            <a:ext cx="5063040" cy="1467720"/>
          </a:xfrm>
          <a:prstGeom prst="rect">
            <a:avLst/>
          </a:prstGeom>
          <a:ln>
            <a:noFill/>
          </a:ln>
        </p:spPr>
      </p:pic>
      <p:pic>
        <p:nvPicPr>
          <p:cNvPr id="322" name="Picture 2" descr=""/>
          <p:cNvPicPr/>
          <p:nvPr/>
        </p:nvPicPr>
        <p:blipFill>
          <a:blip r:embed="rId2"/>
          <a:stretch/>
        </p:blipFill>
        <p:spPr>
          <a:xfrm>
            <a:off x="838080" y="1985760"/>
            <a:ext cx="4375080" cy="179316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5793480" y="2528640"/>
            <a:ext cx="6048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793040" y="3986640"/>
            <a:ext cx="260568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Flexibility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raphic 7" descr=""/>
          <p:cNvPicPr/>
          <p:nvPr/>
        </p:nvPicPr>
        <p:blipFill>
          <a:blip r:embed="rId1"/>
          <a:stretch/>
        </p:blipFill>
        <p:spPr>
          <a:xfrm>
            <a:off x="1649520" y="4558320"/>
            <a:ext cx="1116360" cy="2042640"/>
          </a:xfrm>
          <a:prstGeom prst="rect">
            <a:avLst/>
          </a:prstGeom>
          <a:ln>
            <a:noFill/>
          </a:ln>
        </p:spPr>
      </p:pic>
      <p:pic>
        <p:nvPicPr>
          <p:cNvPr id="327" name="Graphic 8" descr=""/>
          <p:cNvPicPr/>
          <p:nvPr/>
        </p:nvPicPr>
        <p:blipFill>
          <a:blip r:embed="rId2"/>
          <a:stretch/>
        </p:blipFill>
        <p:spPr>
          <a:xfrm>
            <a:off x="501840" y="928080"/>
            <a:ext cx="3412080" cy="1001880"/>
          </a:xfrm>
          <a:prstGeom prst="rect">
            <a:avLst/>
          </a:prstGeom>
          <a:ln>
            <a:noFill/>
          </a:ln>
        </p:spPr>
      </p:pic>
      <p:pic>
        <p:nvPicPr>
          <p:cNvPr id="328" name="Picture 10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4013280" y="0"/>
            <a:ext cx="817812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What is Machine Learning?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Machine Learning is the study of computer algorithms that improve automatically through experience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1536120" y="6492960"/>
            <a:ext cx="106552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Mitchell, T. (1997), Machine Learning.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http://www.cs.cmu.edu/~tom/mlbook.html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, retrieved 08.2020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0" name="Picture 2" descr=""/>
          <p:cNvPicPr/>
          <p:nvPr/>
        </p:nvPicPr>
        <p:blipFill>
          <a:blip r:embed="rId1"/>
          <a:stretch/>
        </p:blipFill>
        <p:spPr>
          <a:xfrm>
            <a:off x="6552360" y="3532680"/>
            <a:ext cx="3281760" cy="951120"/>
          </a:xfrm>
          <a:prstGeom prst="rect">
            <a:avLst/>
          </a:prstGeom>
          <a:ln>
            <a:noFill/>
          </a:ln>
        </p:spPr>
      </p:pic>
      <p:pic>
        <p:nvPicPr>
          <p:cNvPr id="331" name="Picture 2" descr=""/>
          <p:cNvPicPr/>
          <p:nvPr/>
        </p:nvPicPr>
        <p:blipFill>
          <a:blip r:embed="rId2"/>
          <a:stretch/>
        </p:blipFill>
        <p:spPr>
          <a:xfrm>
            <a:off x="2778120" y="3429000"/>
            <a:ext cx="2827080" cy="11588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>
            <a:off x="5714640" y="3654720"/>
            <a:ext cx="6048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4714200" y="4720320"/>
            <a:ext cx="2605680" cy="13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Flexibility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-353160" y="2056320"/>
            <a:ext cx="83660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Enables the integration of people with different technical profiles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Opens the door to more pretrained models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Image Classification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Approach: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Deeplearning4j’s Model Zoo</a:t>
            </a:r>
            <a:endParaRPr b="0" lang="en-US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OpenCV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91440" y="1833480"/>
            <a:ext cx="3768120" cy="31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Deeplearning4j’s Model Zoo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8" name="Picture 3" descr=""/>
          <p:cNvPicPr/>
          <p:nvPr/>
        </p:nvPicPr>
        <p:blipFill>
          <a:blip r:embed="rId1"/>
          <a:stretch/>
        </p:blipFill>
        <p:spPr>
          <a:xfrm>
            <a:off x="3860280" y="0"/>
            <a:ext cx="83307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0" name="Picture 2" descr=""/>
          <p:cNvPicPr/>
          <p:nvPr/>
        </p:nvPicPr>
        <p:blipFill>
          <a:blip r:embed="rId1"/>
          <a:srcRect l="3905" t="0" r="1855" b="0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2877480" y="6395040"/>
            <a:ext cx="566712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Yolo Logo 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https://pjreddie.com/media/image/yologo_2.png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 descr=""/>
          <p:cNvPicPr/>
          <p:nvPr/>
        </p:nvPicPr>
        <p:blipFill>
          <a:blip r:embed="rId1"/>
          <a:stretch/>
        </p:blipFill>
        <p:spPr>
          <a:xfrm>
            <a:off x="1348560" y="-319680"/>
            <a:ext cx="9494280" cy="8015400"/>
          </a:xfrm>
          <a:prstGeom prst="rect">
            <a:avLst/>
          </a:prstGeom>
          <a:ln>
            <a:noFill/>
          </a:ln>
        </p:spPr>
      </p:pic>
      <p:sp>
        <p:nvSpPr>
          <p:cNvPr id="343" name="CustomShape 1"/>
          <p:cNvSpPr/>
          <p:nvPr/>
        </p:nvSpPr>
        <p:spPr>
          <a:xfrm>
            <a:off x="5852160" y="6217920"/>
            <a:ext cx="67438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Yolo Example 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https://pjreddie.com/media/image/Screen_Shot_2018-03-24_at_10.48.42_PM.png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4" name="Table 1"/>
          <p:cNvGraphicFramePr/>
          <p:nvPr/>
        </p:nvGraphicFramePr>
        <p:xfrm>
          <a:off x="145440" y="1293480"/>
          <a:ext cx="11747880" cy="4977720"/>
        </p:xfrm>
        <a:graphic>
          <a:graphicData uri="http://schemas.openxmlformats.org/drawingml/2006/table">
            <a:tbl>
              <a:tblPr/>
              <a:tblGrid>
                <a:gridCol w="1778760"/>
                <a:gridCol w="1600920"/>
                <a:gridCol w="1378440"/>
                <a:gridCol w="1678680"/>
                <a:gridCol w="1260000"/>
                <a:gridCol w="1304280"/>
                <a:gridCol w="1323000"/>
                <a:gridCol w="1424160"/>
              </a:tblGrid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fire hydrant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elephant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skis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wine glass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broccoli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diningtable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toaster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bicycle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stop sign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snowboard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cup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carrot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toilet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sink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parking meter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zebra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sports ball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fork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hot dog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tvmonitor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refrigerator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motorbike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bench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giraffe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kite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knife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pizza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laptop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book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aeroplane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bird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backpack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baseball bat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spoon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donut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mouse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clock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umbrella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baseball glove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bowl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cake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remote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vase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train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handbag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skateboard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banana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chair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keyboard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scissors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truck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horse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surfboard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apple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sofa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cell phone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teddy bear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sheep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suitcase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tennis racket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sandwich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pottedplant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microwave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hair drier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20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traffic light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cow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frisbee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bottle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orange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oven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toothbrush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345" name="CustomShape 2"/>
          <p:cNvSpPr/>
          <p:nvPr/>
        </p:nvSpPr>
        <p:spPr>
          <a:xfrm>
            <a:off x="22176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YOLOv2 Available Labels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21"/>
          <p:cNvGraphicFramePr/>
          <p:nvPr>
            <p:extLst>
              <p:ext uri="{D42A27DB-BD31-4B8C-83A1-F6EECF244321}">
                <p14:modId xmlns:p14="http://schemas.microsoft.com/office/powerpoint/2010/main" val="1437442536"/>
              </p:ext>
            </p:extLst>
          </p:nvPr>
        </p:nvGraphicFramePr>
        <p:xfrm>
          <a:off x="68400" y="2551680"/>
          <a:ext cx="12040200" cy="175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46" name="Picture 2" descr=""/>
          <p:cNvPicPr/>
          <p:nvPr/>
        </p:nvPicPr>
        <p:blipFill>
          <a:blip r:embed="rId6"/>
          <a:stretch/>
        </p:blipFill>
        <p:spPr>
          <a:xfrm>
            <a:off x="6976440" y="2991240"/>
            <a:ext cx="1648800" cy="875160"/>
          </a:xfrm>
          <a:prstGeom prst="rect">
            <a:avLst/>
          </a:prstGeom>
          <a:ln>
            <a:noFill/>
          </a:ln>
        </p:spPr>
      </p:pic>
      <p:sp>
        <p:nvSpPr>
          <p:cNvPr id="347" name="CustomShape 1"/>
          <p:cNvSpPr/>
          <p:nvPr/>
        </p:nvSpPr>
        <p:spPr>
          <a:xfrm>
            <a:off x="22176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Steps overview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</a:rPr>
              <a:t>Yolo2ImageClassifier -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9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9000" cy="469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10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001160" y="0"/>
            <a:ext cx="1018872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6" descr="A motorcycle is parked on the side of a mountain&#10;&#10;Description automatically generated"/>
          <p:cNvPicPr/>
          <p:nvPr/>
        </p:nvPicPr>
        <p:blipFill>
          <a:blip r:embed="rId1"/>
          <a:stretch/>
        </p:blipFill>
        <p:spPr>
          <a:xfrm>
            <a:off x="947520" y="0"/>
            <a:ext cx="10296720" cy="685728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6583680" y="6507000"/>
            <a:ext cx="4924080" cy="2728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What is Machine Learning?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838080" y="4649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Content Placeholder 5" descr="A close up of a logo&#10;&#10;Description automatically generated"/>
          <p:cNvPicPr/>
          <p:nvPr/>
        </p:nvPicPr>
        <p:blipFill>
          <a:blip r:embed="rId1"/>
          <a:stretch/>
        </p:blipFill>
        <p:spPr>
          <a:xfrm>
            <a:off x="3454560" y="1333440"/>
            <a:ext cx="5699160" cy="540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icture 2" descr="A brown bear walking across a grass covered field&#10;&#10;Description automatically generated"/>
          <p:cNvPicPr/>
          <p:nvPr/>
        </p:nvPicPr>
        <p:blipFill>
          <a:blip r:embed="rId1"/>
          <a:stretch/>
        </p:blipFill>
        <p:spPr>
          <a:xfrm>
            <a:off x="952560" y="0"/>
            <a:ext cx="10286280" cy="6857280"/>
          </a:xfrm>
          <a:prstGeom prst="rect">
            <a:avLst/>
          </a:prstGeom>
          <a:ln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6583680" y="6507000"/>
            <a:ext cx="4924080" cy="2728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source: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unsplash.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Annotated by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myself using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2" descr="A colorful bird perched on top of a parrot&#10;&#10;Description automatically generated"/>
          <p:cNvPicPr/>
          <p:nvPr/>
        </p:nvPicPr>
        <p:blipFill>
          <a:blip r:embed="rId1"/>
          <a:stretch/>
        </p:blipFill>
        <p:spPr>
          <a:xfrm>
            <a:off x="949680" y="0"/>
            <a:ext cx="10292040" cy="6857280"/>
          </a:xfrm>
          <a:prstGeom prst="rect">
            <a:avLst/>
          </a:prstGeom>
          <a:ln>
            <a:noFill/>
          </a:ln>
        </p:spPr>
      </p:pic>
      <p:sp>
        <p:nvSpPr>
          <p:cNvPr id="356" name="CustomShape 1"/>
          <p:cNvSpPr/>
          <p:nvPr/>
        </p:nvSpPr>
        <p:spPr>
          <a:xfrm>
            <a:off x="6688800" y="91440"/>
            <a:ext cx="4924080" cy="2728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source: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unsplash.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Annotated by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myself using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 descr="A person standing on a rock&#10;&#10;Description automatically generated"/>
          <p:cNvPicPr/>
          <p:nvPr/>
        </p:nvPicPr>
        <p:blipFill>
          <a:blip r:embed="rId1"/>
          <a:stretch/>
        </p:blipFill>
        <p:spPr>
          <a:xfrm>
            <a:off x="952560" y="0"/>
            <a:ext cx="10286280" cy="6857280"/>
          </a:xfrm>
          <a:prstGeom prst="rect">
            <a:avLst/>
          </a:prstGeom>
          <a:ln>
            <a:noFill/>
          </a:ln>
        </p:spPr>
      </p:pic>
      <p:sp>
        <p:nvSpPr>
          <p:cNvPr id="358" name="CustomShape 1"/>
          <p:cNvSpPr/>
          <p:nvPr/>
        </p:nvSpPr>
        <p:spPr>
          <a:xfrm>
            <a:off x="6492240" y="69480"/>
            <a:ext cx="4970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2" descr="A picture containing outdoor, road, building, street&#10;&#10;Description automatically generated"/>
          <p:cNvPicPr/>
          <p:nvPr/>
        </p:nvPicPr>
        <p:blipFill>
          <a:blip r:embed="rId1"/>
          <a:stretch/>
        </p:blipFill>
        <p:spPr>
          <a:xfrm>
            <a:off x="941040" y="0"/>
            <a:ext cx="10309320" cy="6857280"/>
          </a:xfrm>
          <a:prstGeom prst="rect">
            <a:avLst/>
          </a:prstGeom>
          <a:ln>
            <a:noFill/>
          </a:ln>
        </p:spPr>
      </p:pic>
      <p:sp>
        <p:nvSpPr>
          <p:cNvPr id="360" name="CustomShape 1"/>
          <p:cNvSpPr/>
          <p:nvPr/>
        </p:nvSpPr>
        <p:spPr>
          <a:xfrm>
            <a:off x="6583680" y="6507000"/>
            <a:ext cx="4924080" cy="2728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source: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unsplash.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Annotated by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myself using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2" descr="A picture containing grass, outdoor, field, looking&#10;&#10;Description automatically generated"/>
          <p:cNvPicPr/>
          <p:nvPr/>
        </p:nvPicPr>
        <p:blipFill>
          <a:blip r:embed="rId1"/>
          <a:stretch/>
        </p:blipFill>
        <p:spPr>
          <a:xfrm>
            <a:off x="4004640" y="1793520"/>
            <a:ext cx="4242960" cy="282240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4754880" y="6460920"/>
            <a:ext cx="74365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Deeplearning4j Animal Classification Dataset.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572000" y="6460920"/>
            <a:ext cx="7619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Deeplearning4j Animal Classification Dataset. Annotated by myself using yolo2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64" name="Picture 2" descr="A picture containing outdoor, dog, bear, snow&#10;&#10;Description automatically generated"/>
          <p:cNvPicPr/>
          <p:nvPr/>
        </p:nvPicPr>
        <p:blipFill>
          <a:blip r:embed="rId1"/>
          <a:stretch/>
        </p:blipFill>
        <p:spPr>
          <a:xfrm>
            <a:off x="3798720" y="1563120"/>
            <a:ext cx="4593960" cy="373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Sentiment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Approach:</a:t>
            </a:r>
            <a:endParaRPr b="0" lang="en-US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Take an example and modify it</a:t>
            </a:r>
            <a:endParaRPr b="0" lang="en-US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deeplearning4j.examples - ImdbReviewClassificationCNN.java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Get a new dataset from </a:t>
            </a:r>
            <a:r>
              <a:rPr b="0" lang="en-GB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https://www.kaggle.com/kazanova/sentiment140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8" name="Picture 3" descr=""/>
          <p:cNvPicPr/>
          <p:nvPr/>
        </p:nvPicPr>
        <p:blipFill>
          <a:blip r:embed="rId1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Content Placeholder 3" descr=""/>
          <p:cNvPicPr/>
          <p:nvPr/>
        </p:nvPicPr>
        <p:blipFill>
          <a:blip r:embed="rId1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  <p:sp>
        <p:nvSpPr>
          <p:cNvPr id="371" name="CustomShape 2"/>
          <p:cNvSpPr/>
          <p:nvPr/>
        </p:nvSpPr>
        <p:spPr>
          <a:xfrm>
            <a:off x="18360" y="1662480"/>
            <a:ext cx="248760" cy="33192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"/>
          <p:cNvSpPr/>
          <p:nvPr/>
        </p:nvSpPr>
        <p:spPr>
          <a:xfrm>
            <a:off x="1667160" y="1662480"/>
            <a:ext cx="248760" cy="33192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4"/>
          <p:cNvSpPr/>
          <p:nvPr/>
        </p:nvSpPr>
        <p:spPr>
          <a:xfrm flipH="1" flipV="1">
            <a:off x="266400" y="1994400"/>
            <a:ext cx="682920" cy="120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5"/>
          <p:cNvSpPr/>
          <p:nvPr/>
        </p:nvSpPr>
        <p:spPr>
          <a:xfrm flipV="1">
            <a:off x="967680" y="1993680"/>
            <a:ext cx="698760" cy="120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Overview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2" name="Diagram22"/>
          <p:cNvGraphicFramePr/>
          <p:nvPr>
            <p:extLst>
              <p:ext uri="{D42A27DB-BD31-4B8C-83A1-F6EECF244321}">
                <p14:modId xmlns:p14="http://schemas.microsoft.com/office/powerpoint/2010/main" val="2855884160"/>
              </p:ext>
            </p:extLst>
          </p:nvPr>
        </p:nvGraphicFramePr>
        <p:xfrm>
          <a:off x="838080" y="224928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3" name="Diagram23"/>
          <p:cNvGraphicFramePr/>
          <p:nvPr>
            <p:extLst>
              <p:ext uri="{D42A27DB-BD31-4B8C-83A1-F6EECF244321}">
                <p14:modId xmlns:p14="http://schemas.microsoft.com/office/powerpoint/2010/main" val="657951799"/>
              </p:ext>
            </p:extLst>
          </p:nvPr>
        </p:nvGraphicFramePr>
        <p:xfrm>
          <a:off x="838080" y="413352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What is Deeplearning4j?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838080" y="1825560"/>
            <a:ext cx="5501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Open-source deep-learning library written for Java and Scala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0" name="Picture 2" descr=""/>
          <p:cNvPicPr/>
          <p:nvPr/>
        </p:nvPicPr>
        <p:blipFill>
          <a:blip r:embed="rId1"/>
          <a:stretch/>
        </p:blipFill>
        <p:spPr>
          <a:xfrm>
            <a:off x="7157160" y="3220200"/>
            <a:ext cx="3809160" cy="156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600840" y="1907280"/>
            <a:ext cx="10963440" cy="48445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Goal: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Transform the words into vectors (numbers) that the model can understand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Word2Vec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Two-layer neural network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Input: a corpus of text 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Output: a vector space</a:t>
            </a:r>
            <a:endParaRPr b="0" lang="en-US" sz="24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Each unique word in the corpus is assigned a corresponding vector in the space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Vectorizing words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6280920" y="6492960"/>
            <a:ext cx="8207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</a:t>
            </a:r>
            <a:r>
              <a:rPr b="0" lang="de-DE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Wikipedia, Word2vec, </a:t>
            </a:r>
            <a:r>
              <a:rPr b="0" lang="de-DE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https://en.wikipedia.org/wiki/Word2vec</a:t>
            </a:r>
            <a:r>
              <a:rPr b="0" lang="de-DE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, retrieved 08.2020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Vectorizing words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0" name="Picture 2" descr="A picture containing knife&#10;&#10;Description automatically generated"/>
          <p:cNvPicPr/>
          <p:nvPr/>
        </p:nvPicPr>
        <p:blipFill>
          <a:blip r:embed="rId1"/>
          <a:stretch/>
        </p:blipFill>
        <p:spPr>
          <a:xfrm>
            <a:off x="-4320" y="2481840"/>
            <a:ext cx="12171960" cy="188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Sentiment Analysis –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2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9000" cy="469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4" descr=""/>
          <p:cNvPicPr/>
          <p:nvPr/>
        </p:nvPicPr>
        <p:blipFill>
          <a:blip r:embed="rId1"/>
          <a:stretch/>
        </p:blipFill>
        <p:spPr>
          <a:xfrm>
            <a:off x="0" y="3083040"/>
            <a:ext cx="12191400" cy="125532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635040" y="5167800"/>
            <a:ext cx="10180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is loading a trained Word2Vec model from Google, can be downloaded </a:t>
            </a: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from </a:t>
            </a:r>
            <a:r>
              <a:rPr b="0" lang="en-GB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https://dl4jdata.blob.core.windows.net/resources/wordvectors/GoogleNews-vectors-negative300.bin.gz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635040" y="5814000"/>
            <a:ext cx="10180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Example to train your own word2vec model at 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SimpleExampleWord2Vec.java at </a:t>
            </a:r>
            <a:r>
              <a:rPr b="0" lang="en-GB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https://github.com/ellerenad/deeplearning4j-playground</a:t>
            </a: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635040" y="1423800"/>
            <a:ext cx="101800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Goal: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Transform the words into vectors (numbers) that the model can understand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4" name="Diagram24"/>
          <p:cNvGraphicFramePr/>
          <p:nvPr>
            <p:extLst>
              <p:ext uri="{D42A27DB-BD31-4B8C-83A1-F6EECF244321}">
                <p14:modId xmlns:p14="http://schemas.microsoft.com/office/powerpoint/2010/main" val="3559826801"/>
              </p:ext>
            </p:extLst>
          </p:nvPr>
        </p:nvGraphicFramePr>
        <p:xfrm>
          <a:off x="0" y="-5040"/>
          <a:ext cx="12191400" cy="101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1560" cy="5887800"/>
          </a:xfrm>
          <a:prstGeom prst="rect">
            <a:avLst/>
          </a:prstGeom>
          <a:ln>
            <a:noFill/>
          </a:ln>
        </p:spPr>
      </p:pic>
      <p:graphicFrame>
        <p:nvGraphicFramePr>
          <p:cNvPr id="25" name="Diagram25"/>
          <p:cNvGraphicFramePr/>
          <p:nvPr>
            <p:extLst>
              <p:ext uri="{D42A27DB-BD31-4B8C-83A1-F6EECF244321}">
                <p14:modId xmlns:p14="http://schemas.microsoft.com/office/powerpoint/2010/main" val="812457740"/>
              </p:ext>
            </p:extLst>
          </p:nvPr>
        </p:nvGraphicFramePr>
        <p:xfrm>
          <a:off x="0" y="-5040"/>
          <a:ext cx="12191400" cy="101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1560" cy="5887800"/>
          </a:xfrm>
          <a:prstGeom prst="rect">
            <a:avLst/>
          </a:prstGeom>
          <a:ln>
            <a:noFill/>
          </a:ln>
        </p:spPr>
      </p:pic>
      <p:graphicFrame>
        <p:nvGraphicFramePr>
          <p:cNvPr id="26" name="Diagram26"/>
          <p:cNvGraphicFramePr/>
          <p:nvPr>
            <p:extLst>
              <p:ext uri="{D42A27DB-BD31-4B8C-83A1-F6EECF244321}">
                <p14:modId xmlns:p14="http://schemas.microsoft.com/office/powerpoint/2010/main" val="2185274097"/>
              </p:ext>
            </p:extLst>
          </p:nvPr>
        </p:nvGraphicFramePr>
        <p:xfrm>
          <a:off x="0" y="-5040"/>
          <a:ext cx="12191400" cy="101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9" name="Line 1"/>
          <p:cNvSpPr/>
          <p:nvPr/>
        </p:nvSpPr>
        <p:spPr>
          <a:xfrm>
            <a:off x="2081160" y="2211840"/>
            <a:ext cx="0" cy="4171320"/>
          </a:xfrm>
          <a:prstGeom prst="line">
            <a:avLst/>
          </a:prstGeom>
          <a:ln w="5724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1560" cy="5887800"/>
          </a:xfrm>
          <a:prstGeom prst="rect">
            <a:avLst/>
          </a:prstGeom>
          <a:ln>
            <a:noFill/>
          </a:ln>
        </p:spPr>
      </p:pic>
      <p:graphicFrame>
        <p:nvGraphicFramePr>
          <p:cNvPr id="27" name="Diagram27"/>
          <p:cNvGraphicFramePr/>
          <p:nvPr>
            <p:extLst>
              <p:ext uri="{D42A27DB-BD31-4B8C-83A1-F6EECF244321}">
                <p14:modId xmlns:p14="http://schemas.microsoft.com/office/powerpoint/2010/main" val="4008175687"/>
              </p:ext>
            </p:extLst>
          </p:nvPr>
        </p:nvGraphicFramePr>
        <p:xfrm>
          <a:off x="0" y="-5040"/>
          <a:ext cx="12191400" cy="101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1" name="CustomShape 1"/>
          <p:cNvSpPr/>
          <p:nvPr/>
        </p:nvSpPr>
        <p:spPr>
          <a:xfrm>
            <a:off x="2856240" y="2778120"/>
            <a:ext cx="4414680" cy="7743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1560" cy="5887800"/>
          </a:xfrm>
          <a:prstGeom prst="rect">
            <a:avLst/>
          </a:prstGeom>
          <a:ln>
            <a:noFill/>
          </a:ln>
        </p:spPr>
      </p:pic>
      <p:graphicFrame>
        <p:nvGraphicFramePr>
          <p:cNvPr id="28" name="Diagram28"/>
          <p:cNvGraphicFramePr/>
          <p:nvPr>
            <p:extLst>
              <p:ext uri="{D42A27DB-BD31-4B8C-83A1-F6EECF244321}">
                <p14:modId xmlns:p14="http://schemas.microsoft.com/office/powerpoint/2010/main" val="3895149458"/>
              </p:ext>
            </p:extLst>
          </p:nvPr>
        </p:nvGraphicFramePr>
        <p:xfrm>
          <a:off x="0" y="-5040"/>
          <a:ext cx="12191400" cy="101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3" name="CustomShape 1"/>
          <p:cNvSpPr/>
          <p:nvPr/>
        </p:nvSpPr>
        <p:spPr>
          <a:xfrm>
            <a:off x="2969640" y="3479760"/>
            <a:ext cx="4545000" cy="18842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1560" cy="5887800"/>
          </a:xfrm>
          <a:prstGeom prst="rect">
            <a:avLst/>
          </a:prstGeom>
          <a:ln>
            <a:noFill/>
          </a:ln>
        </p:spPr>
      </p:pic>
      <p:graphicFrame>
        <p:nvGraphicFramePr>
          <p:cNvPr id="29" name="Diagram29"/>
          <p:cNvGraphicFramePr/>
          <p:nvPr>
            <p:extLst>
              <p:ext uri="{D42A27DB-BD31-4B8C-83A1-F6EECF244321}">
                <p14:modId xmlns:p14="http://schemas.microsoft.com/office/powerpoint/2010/main" val="3581641496"/>
              </p:ext>
            </p:extLst>
          </p:nvPr>
        </p:nvGraphicFramePr>
        <p:xfrm>
          <a:off x="0" y="-5040"/>
          <a:ext cx="12191400" cy="101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5" name="CustomShape 1"/>
          <p:cNvSpPr/>
          <p:nvPr/>
        </p:nvSpPr>
        <p:spPr>
          <a:xfrm>
            <a:off x="3509640" y="3657600"/>
            <a:ext cx="2133000" cy="4172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Diagram30"/>
          <p:cNvGraphicFramePr/>
          <p:nvPr>
            <p:extLst>
              <p:ext uri="{D42A27DB-BD31-4B8C-83A1-F6EECF244321}">
                <p14:modId xmlns:p14="http://schemas.microsoft.com/office/powerpoint/2010/main" val="3852641012"/>
              </p:ext>
            </p:extLst>
          </p:nvPr>
        </p:nvGraphicFramePr>
        <p:xfrm>
          <a:off x="0" y="-5040"/>
          <a:ext cx="12191400" cy="101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96" name="Picture 2" descr="A screenshot of a cell phon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1620360"/>
            <a:ext cx="12191400" cy="4539960"/>
          </a:xfrm>
          <a:prstGeom prst="rect">
            <a:avLst/>
          </a:prstGeom>
          <a:ln>
            <a:noFill/>
          </a:ln>
        </p:spPr>
      </p:pic>
      <p:sp>
        <p:nvSpPr>
          <p:cNvPr id="397" name="CustomShape 1"/>
          <p:cNvSpPr/>
          <p:nvPr/>
        </p:nvSpPr>
        <p:spPr>
          <a:xfrm flipH="1" flipV="1">
            <a:off x="5204520" y="4875480"/>
            <a:ext cx="174348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2"/>
          <p:cNvSpPr/>
          <p:nvPr/>
        </p:nvSpPr>
        <p:spPr>
          <a:xfrm>
            <a:off x="5205240" y="3213360"/>
            <a:ext cx="263160" cy="134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Story time!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Iris classification AKA the “Machine Learning Hello World”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3526920" y="0"/>
            <a:ext cx="8664480" cy="6857280"/>
          </a:xfrm>
          <a:prstGeom prst="rect">
            <a:avLst/>
          </a:prstGeom>
          <a:ln>
            <a:noFill/>
          </a:ln>
        </p:spPr>
      </p:pic>
      <p:grpSp>
        <p:nvGrpSpPr>
          <p:cNvPr id="400" name="Group 1"/>
          <p:cNvGrpSpPr/>
          <p:nvPr/>
        </p:nvGrpSpPr>
        <p:grpSpPr>
          <a:xfrm>
            <a:off x="497520" y="2842920"/>
            <a:ext cx="2567160" cy="1171440"/>
            <a:chOff x="497520" y="2842920"/>
            <a:chExt cx="2567160" cy="1171440"/>
          </a:xfrm>
        </p:grpSpPr>
        <p:sp>
          <p:nvSpPr>
            <p:cNvPr id="401" name="CustomShape 2"/>
            <p:cNvSpPr/>
            <p:nvPr/>
          </p:nvSpPr>
          <p:spPr>
            <a:xfrm>
              <a:off x="497520" y="2842920"/>
              <a:ext cx="2567160" cy="117144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02" name="CustomShape 3"/>
            <p:cNvSpPr/>
            <p:nvPr/>
          </p:nvSpPr>
          <p:spPr>
            <a:xfrm>
              <a:off x="1011240" y="2842920"/>
              <a:ext cx="1540080" cy="11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0120" rIns="20160" tIns="20160" bIns="20160" anchor="ctr">
              <a:noAutofit/>
            </a:bodyPr>
            <a:p>
              <a:pPr algn="ctr">
                <a:lnSpc>
                  <a:spcPct val="90000"/>
                </a:lnSpc>
                <a:spcAft>
                  <a:spcPts val="524"/>
                </a:spcAft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Configure the model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403" name="CustomShape 4"/>
          <p:cNvSpPr/>
          <p:nvPr/>
        </p:nvSpPr>
        <p:spPr>
          <a:xfrm>
            <a:off x="5312160" y="6122160"/>
            <a:ext cx="6252120" cy="4172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Vectorizing words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05" name="Picture 2" descr="A picture containing knife&#10;&#10;Description automatically generated"/>
          <p:cNvPicPr/>
          <p:nvPr/>
        </p:nvPicPr>
        <p:blipFill>
          <a:blip r:embed="rId1"/>
          <a:stretch/>
        </p:blipFill>
        <p:spPr>
          <a:xfrm>
            <a:off x="-4320" y="2481840"/>
            <a:ext cx="12171960" cy="188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3526920" y="0"/>
            <a:ext cx="8664480" cy="6857280"/>
          </a:xfrm>
          <a:prstGeom prst="rect">
            <a:avLst/>
          </a:prstGeom>
          <a:ln>
            <a:noFill/>
          </a:ln>
        </p:spPr>
      </p:pic>
      <p:grpSp>
        <p:nvGrpSpPr>
          <p:cNvPr id="407" name="Group 1"/>
          <p:cNvGrpSpPr/>
          <p:nvPr/>
        </p:nvGrpSpPr>
        <p:grpSpPr>
          <a:xfrm>
            <a:off x="497520" y="2842920"/>
            <a:ext cx="2567160" cy="1171440"/>
            <a:chOff x="497520" y="2842920"/>
            <a:chExt cx="2567160" cy="1171440"/>
          </a:xfrm>
        </p:grpSpPr>
        <p:sp>
          <p:nvSpPr>
            <p:cNvPr id="408" name="CustomShape 2"/>
            <p:cNvSpPr/>
            <p:nvPr/>
          </p:nvSpPr>
          <p:spPr>
            <a:xfrm>
              <a:off x="497520" y="2842920"/>
              <a:ext cx="2567160" cy="117144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09" name="CustomShape 3"/>
            <p:cNvSpPr/>
            <p:nvPr/>
          </p:nvSpPr>
          <p:spPr>
            <a:xfrm>
              <a:off x="1011240" y="2842920"/>
              <a:ext cx="1540080" cy="1171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0120" rIns="20160" tIns="20160" bIns="20160" anchor="ctr">
              <a:noAutofit/>
            </a:bodyPr>
            <a:p>
              <a:pPr algn="ctr">
                <a:lnSpc>
                  <a:spcPct val="90000"/>
                </a:lnSpc>
                <a:spcAft>
                  <a:spcPts val="524"/>
                </a:spcAft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Configure the model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410" name="CustomShape 4"/>
          <p:cNvSpPr/>
          <p:nvPr/>
        </p:nvSpPr>
        <p:spPr>
          <a:xfrm>
            <a:off x="5329800" y="5120640"/>
            <a:ext cx="4693320" cy="91368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5"/>
          <p:cNvSpPr/>
          <p:nvPr/>
        </p:nvSpPr>
        <p:spPr>
          <a:xfrm>
            <a:off x="4730040" y="5312160"/>
            <a:ext cx="1197000" cy="39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icture 3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340360"/>
            <a:ext cx="12191400" cy="4035600"/>
          </a:xfrm>
          <a:prstGeom prst="rect">
            <a:avLst/>
          </a:prstGeom>
          <a:ln>
            <a:noFill/>
          </a:ln>
        </p:spPr>
      </p:pic>
      <p:graphicFrame>
        <p:nvGraphicFramePr>
          <p:cNvPr id="31" name="Diagram31"/>
          <p:cNvGraphicFramePr/>
          <p:nvPr>
            <p:extLst>
              <p:ext uri="{D42A27DB-BD31-4B8C-83A1-F6EECF244321}">
                <p14:modId xmlns:p14="http://schemas.microsoft.com/office/powerpoint/2010/main" val="2158260908"/>
              </p:ext>
            </p:extLst>
          </p:nvPr>
        </p:nvGraphicFramePr>
        <p:xfrm>
          <a:off x="0" y="-5040"/>
          <a:ext cx="12191400" cy="101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Sentiment analysis prediction example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this code is driving me crazy! what was this guy thinking!? *Annotates the code* oh... it was me”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P(Negative) = 0.72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P(Positive) = 0.28</a:t>
            </a:r>
            <a:br/>
            <a:br/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Label: Negative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Problems during development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Slow feedback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Memory management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Loading the dataset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Sampling for faster feedback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8" name="Content Placeholder 6" descr="A picture containing drawing, foo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423160"/>
            <a:ext cx="12179880" cy="201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Comparing results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420" name="Table 2"/>
          <p:cNvGraphicFramePr/>
          <p:nvPr/>
        </p:nvGraphicFramePr>
        <p:xfrm>
          <a:off x="838080" y="2911680"/>
          <a:ext cx="4149720" cy="3214080"/>
        </p:xfrm>
        <a:graphic>
          <a:graphicData uri="http://schemas.openxmlformats.org/drawingml/2006/table">
            <a:tbl>
              <a:tblPr/>
              <a:tblGrid>
                <a:gridCol w="2260800"/>
                <a:gridCol w="1889280"/>
              </a:tblGrid>
              <a:tr h="504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Accuracy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0.7472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04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0.7200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04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0.8065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04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F1 Score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0.7608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4776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91764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Execution Time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1581209 ms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0472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~26.3 min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421" name="CustomShape 3"/>
          <p:cNvSpPr/>
          <p:nvPr/>
        </p:nvSpPr>
        <p:spPr>
          <a:xfrm>
            <a:off x="1272240" y="2039760"/>
            <a:ext cx="3282480" cy="516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Samples: 800000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422" name="Table 4"/>
          <p:cNvGraphicFramePr/>
          <p:nvPr/>
        </p:nvGraphicFramePr>
        <p:xfrm>
          <a:off x="6852960" y="2911680"/>
          <a:ext cx="4294800" cy="3754800"/>
        </p:xfrm>
        <a:graphic>
          <a:graphicData uri="http://schemas.openxmlformats.org/drawingml/2006/table">
            <a:tbl>
              <a:tblPr/>
              <a:tblGrid>
                <a:gridCol w="2540520"/>
                <a:gridCol w="1754640"/>
              </a:tblGrid>
              <a:tr h="5184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Accuracy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0.6721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4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0.6382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4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0.7886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4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F1 Score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0.7055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6612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9450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Execution Time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165002 ms 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94500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~2.75 min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423" name="CustomShape 5"/>
          <p:cNvSpPr/>
          <p:nvPr/>
        </p:nvSpPr>
        <p:spPr>
          <a:xfrm>
            <a:off x="7401960" y="2039760"/>
            <a:ext cx="28314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Samples: 2000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4" name="CustomShape 6"/>
          <p:cNvSpPr/>
          <p:nvPr/>
        </p:nvSpPr>
        <p:spPr>
          <a:xfrm>
            <a:off x="3112560" y="5089320"/>
            <a:ext cx="1875240" cy="90360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7"/>
          <p:cNvSpPr/>
          <p:nvPr/>
        </p:nvSpPr>
        <p:spPr>
          <a:xfrm>
            <a:off x="9272160" y="5094000"/>
            <a:ext cx="1875240" cy="90360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8"/>
          <p:cNvSpPr/>
          <p:nvPr/>
        </p:nvSpPr>
        <p:spPr>
          <a:xfrm>
            <a:off x="2983320" y="2039760"/>
            <a:ext cx="1338480" cy="5223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9"/>
          <p:cNvSpPr/>
          <p:nvPr/>
        </p:nvSpPr>
        <p:spPr>
          <a:xfrm>
            <a:off x="9102240" y="2039760"/>
            <a:ext cx="1084680" cy="5223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10"/>
          <p:cNvSpPr/>
          <p:nvPr/>
        </p:nvSpPr>
        <p:spPr>
          <a:xfrm flipH="1">
            <a:off x="4978080" y="4686120"/>
            <a:ext cx="710280" cy="62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1"/>
          <p:cNvSpPr/>
          <p:nvPr/>
        </p:nvSpPr>
        <p:spPr>
          <a:xfrm>
            <a:off x="5621760" y="4424400"/>
            <a:ext cx="8409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10x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0" name="CustomShape 12"/>
          <p:cNvSpPr/>
          <p:nvPr/>
        </p:nvSpPr>
        <p:spPr>
          <a:xfrm>
            <a:off x="6395400" y="4686120"/>
            <a:ext cx="2876040" cy="62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3"/>
          <p:cNvSpPr/>
          <p:nvPr/>
        </p:nvSpPr>
        <p:spPr>
          <a:xfrm flipH="1" flipV="1">
            <a:off x="4321800" y="2300400"/>
            <a:ext cx="136620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4"/>
          <p:cNvSpPr/>
          <p:nvPr/>
        </p:nvSpPr>
        <p:spPr>
          <a:xfrm>
            <a:off x="5621760" y="2680200"/>
            <a:ext cx="8409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40x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3" name="CustomShape 15"/>
          <p:cNvSpPr/>
          <p:nvPr/>
        </p:nvSpPr>
        <p:spPr>
          <a:xfrm flipV="1">
            <a:off x="6395400" y="2299680"/>
            <a:ext cx="2706120" cy="63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Comparing results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5091840" y="4233240"/>
            <a:ext cx="703152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Loading the word vectors: 154804 ms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~2.58 min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436" name="Table 3"/>
          <p:cNvGraphicFramePr/>
          <p:nvPr/>
        </p:nvGraphicFramePr>
        <p:xfrm>
          <a:off x="857160" y="2105280"/>
          <a:ext cx="4294800" cy="3754800"/>
        </p:xfrm>
        <a:graphic>
          <a:graphicData uri="http://schemas.openxmlformats.org/drawingml/2006/table">
            <a:tbl>
              <a:tblPr/>
              <a:tblGrid>
                <a:gridCol w="2540520"/>
                <a:gridCol w="1754640"/>
              </a:tblGrid>
              <a:tr h="5184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Accuracy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0.6721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4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0.6382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4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0.7886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84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F1 Score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0.7055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6612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94500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Execution Time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165002 ms 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94500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~2.75 min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437" name="CustomShape 4"/>
          <p:cNvSpPr/>
          <p:nvPr/>
        </p:nvSpPr>
        <p:spPr>
          <a:xfrm>
            <a:off x="1359360" y="1429200"/>
            <a:ext cx="28314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Samples: 2000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38" name="Picture 21" descr=""/>
          <p:cNvPicPr/>
          <p:nvPr/>
        </p:nvPicPr>
        <p:blipFill>
          <a:blip r:embed="rId1"/>
          <a:stretch/>
        </p:blipFill>
        <p:spPr>
          <a:xfrm>
            <a:off x="0" y="5601960"/>
            <a:ext cx="12191400" cy="125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Memory Management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Tweak the JVM with the params: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279720" y="5537520"/>
            <a:ext cx="8433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More details at: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https://deeplearning4j.konduit.ai/config/config-memory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2" name="Picture 8" descr="A picture containing food&#10;&#10;Description automatically generated"/>
          <p:cNvPicPr/>
          <p:nvPr/>
        </p:nvPicPr>
        <p:blipFill>
          <a:blip r:embed="rId2"/>
          <a:stretch/>
        </p:blipFill>
        <p:spPr>
          <a:xfrm>
            <a:off x="0" y="2593440"/>
            <a:ext cx="12191400" cy="240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3091</TotalTime>
  <Application>LibreOffice/6.4.7.2$Linux_X86_64 LibreOffice_project/40$Build-2</Application>
  <Words>2243</Words>
  <Paragraphs>557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2020-08-30T12:07:12Z</dcterms:created>
  <dc:creator>Enrique Domínguez</dc:creator>
  <dc:description/>
  <dc:language>en-US</dc:language>
  <cp:lastModifiedBy/>
  <dcterms:modified xsi:type="dcterms:W3CDTF">2021-08-25T11:32:11Z</dcterms:modified>
  <cp:revision>56</cp:revision>
  <dc:subject/>
  <dc:title>Machine Learning with Java? Deeplearning4j!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104</vt:i4>
  </property>
</Properties>
</file>